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87" r:id="rId2"/>
    <p:sldId id="358" r:id="rId3"/>
    <p:sldId id="1244" r:id="rId4"/>
    <p:sldId id="1251" r:id="rId5"/>
    <p:sldId id="1250" r:id="rId6"/>
    <p:sldId id="1246" r:id="rId7"/>
    <p:sldId id="1245" r:id="rId8"/>
    <p:sldId id="1223" r:id="rId9"/>
    <p:sldId id="1247" r:id="rId10"/>
    <p:sldId id="1248" r:id="rId11"/>
    <p:sldId id="1249" r:id="rId12"/>
    <p:sldId id="1140" r:id="rId13"/>
    <p:sldId id="1228" r:id="rId14"/>
    <p:sldId id="381" r:id="rId15"/>
    <p:sldId id="382" r:id="rId16"/>
    <p:sldId id="379" r:id="rId17"/>
    <p:sldId id="1222" r:id="rId18"/>
    <p:sldId id="1118" r:id="rId19"/>
    <p:sldId id="331" r:id="rId2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244"/>
            <p14:sldId id="1251"/>
            <p14:sldId id="1250"/>
            <p14:sldId id="1246"/>
            <p14:sldId id="1245"/>
            <p14:sldId id="1223"/>
            <p14:sldId id="1247"/>
            <p14:sldId id="1248"/>
            <p14:sldId id="1249"/>
            <p14:sldId id="1140"/>
            <p14:sldId id="1228"/>
            <p14:sldId id="381"/>
            <p14:sldId id="382"/>
            <p14:sldId id="379"/>
            <p14:sldId id="1222"/>
            <p14:sldId id="1118"/>
            <p14:sldId id="33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8D237"/>
    <a:srgbClr val="00EDB5"/>
    <a:srgbClr val="F3622C"/>
    <a:srgbClr val="20D3FF"/>
    <a:srgbClr val="7F007D"/>
    <a:srgbClr val="004050"/>
    <a:srgbClr val="FF004C"/>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BEEB4A-CB11-4079-AF3F-FB87BA63FDE1}" v="1" dt="2024-10-08T12:59:24.6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2" autoAdjust="0"/>
    <p:restoredTop sz="79540" autoAdjust="0"/>
  </p:normalViewPr>
  <p:slideViewPr>
    <p:cSldViewPr snapToGrid="0" snapToObjects="1" showGuides="1">
      <p:cViewPr varScale="1">
        <p:scale>
          <a:sx n="84" d="100"/>
          <a:sy n="84" d="100"/>
        </p:scale>
        <p:origin x="1302" y="9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ishpool" userId="b7923bd0fa9cf83f" providerId="LiveId" clId="{37BEEB4A-CB11-4079-AF3F-FB87BA63FDE1}"/>
    <pc:docChg chg="modSld">
      <pc:chgData name="Mark Fishpool" userId="b7923bd0fa9cf83f" providerId="LiveId" clId="{37BEEB4A-CB11-4079-AF3F-FB87BA63FDE1}" dt="2024-10-08T12:59:24.605" v="0" actId="1076"/>
      <pc:docMkLst>
        <pc:docMk/>
      </pc:docMkLst>
      <pc:sldChg chg="modSp">
        <pc:chgData name="Mark Fishpool" userId="b7923bd0fa9cf83f" providerId="LiveId" clId="{37BEEB4A-CB11-4079-AF3F-FB87BA63FDE1}" dt="2024-10-08T12:59:24.605" v="0" actId="1076"/>
        <pc:sldMkLst>
          <pc:docMk/>
          <pc:sldMk cId="141196195" sldId="1251"/>
        </pc:sldMkLst>
        <pc:picChg chg="mod">
          <ac:chgData name="Mark Fishpool" userId="b7923bd0fa9cf83f" providerId="LiveId" clId="{37BEEB4A-CB11-4079-AF3F-FB87BA63FDE1}" dt="2024-10-08T12:59:24.605" v="0" actId="1076"/>
          <ac:picMkLst>
            <pc:docMk/>
            <pc:sldMk cId="141196195" sldId="1251"/>
            <ac:picMk id="7" creationId="{EE9CFA4D-5921-C217-3FC2-477E38AAB9AC}"/>
          </ac:picMkLst>
        </pc:picChg>
      </pc:sldChg>
    </pc:docChg>
  </pc:docChgLst>
  <pc:docChgLst>
    <pc:chgData name="Mark Fishpool" userId="b7923bd0fa9cf83f" providerId="LiveId" clId="{23ADDA0D-A24A-405D-A4FB-54BF22209D67}"/>
    <pc:docChg chg="modSld">
      <pc:chgData name="Mark Fishpool" userId="b7923bd0fa9cf83f" providerId="LiveId" clId="{23ADDA0D-A24A-405D-A4FB-54BF22209D67}" dt="2024-09-10T13:04:55.241" v="214" actId="20577"/>
      <pc:docMkLst>
        <pc:docMk/>
      </pc:docMkLst>
      <pc:sldChg chg="modSp mod modNotesTx">
        <pc:chgData name="Mark Fishpool" userId="b7923bd0fa9cf83f" providerId="LiveId" clId="{23ADDA0D-A24A-405D-A4FB-54BF22209D67}" dt="2024-09-10T13:04:27.859" v="172" actId="20577"/>
        <pc:sldMkLst>
          <pc:docMk/>
          <pc:sldMk cId="4225269349" sldId="1244"/>
        </pc:sldMkLst>
        <pc:spChg chg="mod">
          <ac:chgData name="Mark Fishpool" userId="b7923bd0fa9cf83f" providerId="LiveId" clId="{23ADDA0D-A24A-405D-A4FB-54BF22209D67}" dt="2024-09-10T13:02:14.910" v="0" actId="113"/>
          <ac:spMkLst>
            <pc:docMk/>
            <pc:sldMk cId="4225269349" sldId="1244"/>
            <ac:spMk id="3" creationId="{A1E6A383-A6D6-ECDE-0251-0BC6BAEBF66F}"/>
          </ac:spMkLst>
        </pc:spChg>
      </pc:sldChg>
      <pc:sldChg chg="modSp mod">
        <pc:chgData name="Mark Fishpool" userId="b7923bd0fa9cf83f" providerId="LiveId" clId="{23ADDA0D-A24A-405D-A4FB-54BF22209D67}" dt="2024-09-10T13:04:55.241" v="214" actId="20577"/>
        <pc:sldMkLst>
          <pc:docMk/>
          <pc:sldMk cId="3557728368" sldId="1250"/>
        </pc:sldMkLst>
        <pc:spChg chg="mod">
          <ac:chgData name="Mark Fishpool" userId="b7923bd0fa9cf83f" providerId="LiveId" clId="{23ADDA0D-A24A-405D-A4FB-54BF22209D67}" dt="2024-09-10T13:04:55.241" v="214" actId="20577"/>
          <ac:spMkLst>
            <pc:docMk/>
            <pc:sldMk cId="3557728368" sldId="1250"/>
            <ac:spMk id="3" creationId="{845AEB68-A8A5-38B9-6B9F-462742341E6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647248-2E4D-4C5D-AB7F-5A1DE09BD86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821364CD-A07C-4560-B940-DDD669B36A93}">
      <dgm:prSet phldrT="[Text]" custT="1"/>
      <dgm:spPr>
        <a:solidFill>
          <a:srgbClr val="000000"/>
        </a:solidFill>
        <a:ln>
          <a:noFill/>
        </a:ln>
        <a:effectLst>
          <a:outerShdw blurRad="50800" dist="38100" dir="2700000" algn="tl" rotWithShape="0">
            <a:prstClr val="black">
              <a:alpha val="40000"/>
            </a:prstClr>
          </a:outerShdw>
        </a:effectLst>
      </dgm:spPr>
      <dgm:t>
        <a:bodyPr/>
        <a:lstStyle/>
        <a:p>
          <a:pPr algn="l"/>
          <a:r>
            <a:rPr lang="fr-FR" sz="1400" b="0" dirty="0" err="1">
              <a:solidFill>
                <a:srgbClr val="569CD6"/>
              </a:solidFill>
              <a:effectLst/>
              <a:latin typeface="Consolas" panose="020B0609020204030204" pitchFamily="49" charset="0"/>
            </a:rPr>
            <a:t>template</a:t>
          </a:r>
          <a:r>
            <a:rPr lang="fr-FR" sz="1400" b="0" dirty="0">
              <a:solidFill>
                <a:srgbClr val="FFFFFF"/>
              </a:solidFill>
              <a:effectLst/>
              <a:latin typeface="Consolas" panose="020B0609020204030204" pitchFamily="49" charset="0"/>
            </a:rPr>
            <a:t> &lt;</a:t>
          </a:r>
          <a:r>
            <a:rPr lang="fr-FR" sz="1400" b="0" dirty="0" err="1">
              <a:solidFill>
                <a:srgbClr val="569CD6"/>
              </a:solidFill>
              <a:effectLst/>
              <a:latin typeface="Consolas" panose="020B0609020204030204" pitchFamily="49" charset="0"/>
            </a:rPr>
            <a:t>typename</a:t>
          </a:r>
          <a:r>
            <a:rPr lang="fr-FR" sz="1400" b="0" dirty="0">
              <a:solidFill>
                <a:srgbClr val="FFFFFF"/>
              </a:solidFill>
              <a:effectLst/>
              <a:latin typeface="Consolas" panose="020B0609020204030204" pitchFamily="49" charset="0"/>
            </a:rPr>
            <a:t> </a:t>
          </a:r>
          <a:r>
            <a:rPr lang="fr-FR" sz="1400" b="0" dirty="0">
              <a:solidFill>
                <a:srgbClr val="4EC9B0"/>
              </a:solidFill>
              <a:effectLst/>
              <a:highlight>
                <a:srgbClr val="FF00FF"/>
              </a:highlight>
              <a:latin typeface="Consolas" panose="020B0609020204030204" pitchFamily="49" charset="0"/>
            </a:rPr>
            <a:t>T</a:t>
          </a:r>
          <a:r>
            <a:rPr lang="fr-FR" sz="1400" b="0" dirty="0">
              <a:solidFill>
                <a:srgbClr val="FFFFFF"/>
              </a:solidFill>
              <a:effectLst/>
              <a:latin typeface="Consolas" panose="020B0609020204030204" pitchFamily="49" charset="0"/>
            </a:rPr>
            <a:t>&gt;</a:t>
          </a:r>
        </a:p>
        <a:p>
          <a:pPr algn="l"/>
          <a:r>
            <a:rPr lang="fr-FR" sz="1400" b="0" dirty="0" err="1">
              <a:solidFill>
                <a:srgbClr val="569CD6"/>
              </a:solidFill>
              <a:effectLst/>
              <a:latin typeface="Consolas" panose="020B0609020204030204" pitchFamily="49" charset="0"/>
            </a:rPr>
            <a:t>void</a:t>
          </a:r>
          <a:r>
            <a:rPr lang="fr-FR" sz="1400" b="0" dirty="0">
              <a:solidFill>
                <a:srgbClr val="FFFFFF"/>
              </a:solidFill>
              <a:effectLst/>
              <a:latin typeface="Consolas" panose="020B0609020204030204" pitchFamily="49" charset="0"/>
            </a:rPr>
            <a:t> </a:t>
          </a:r>
          <a:r>
            <a:rPr lang="fr-FR" sz="1400" b="0" dirty="0" err="1">
              <a:solidFill>
                <a:srgbClr val="DCDCAA"/>
              </a:solidFill>
              <a:effectLst/>
              <a:latin typeface="Consolas" panose="020B0609020204030204" pitchFamily="49" charset="0"/>
            </a:rPr>
            <a:t>swapValues</a:t>
          </a:r>
          <a:r>
            <a:rPr lang="fr-FR" sz="1400" b="0" dirty="0">
              <a:solidFill>
                <a:srgbClr val="FFFFFF"/>
              </a:solidFill>
              <a:effectLst/>
              <a:latin typeface="Consolas" panose="020B0609020204030204" pitchFamily="49" charset="0"/>
            </a:rPr>
            <a:t>(</a:t>
          </a:r>
          <a:r>
            <a:rPr lang="fr-FR" sz="1400" b="0" dirty="0">
              <a:solidFill>
                <a:srgbClr val="4EC9B0"/>
              </a:solidFill>
              <a:effectLst/>
              <a:highlight>
                <a:srgbClr val="FF00FF"/>
              </a:highlight>
              <a:latin typeface="Consolas" panose="020B0609020204030204" pitchFamily="49" charset="0"/>
            </a:rPr>
            <a:t>T</a:t>
          </a:r>
          <a:r>
            <a:rPr lang="fr-FR" sz="1400" b="0" dirty="0">
              <a:solidFill>
                <a:srgbClr val="FFFFFF"/>
              </a:solidFill>
              <a:effectLst/>
              <a:latin typeface="Consolas" panose="020B0609020204030204" pitchFamily="49" charset="0"/>
            </a:rPr>
            <a:t> </a:t>
          </a:r>
          <a:r>
            <a:rPr lang="fr-FR" sz="1400" b="0" dirty="0">
              <a:solidFill>
                <a:srgbClr val="569CD6"/>
              </a:solidFill>
              <a:effectLst/>
              <a:latin typeface="Consolas" panose="020B0609020204030204" pitchFamily="49" charset="0"/>
            </a:rPr>
            <a:t>&amp;</a:t>
          </a:r>
          <a:r>
            <a:rPr lang="fr-FR" sz="1400" b="0" dirty="0">
              <a:solidFill>
                <a:srgbClr val="9CDCFE"/>
              </a:solidFill>
              <a:effectLst/>
              <a:latin typeface="Consolas" panose="020B0609020204030204" pitchFamily="49" charset="0"/>
            </a:rPr>
            <a:t>a</a:t>
          </a:r>
          <a:r>
            <a:rPr lang="fr-FR" sz="1400" b="0" dirty="0">
              <a:solidFill>
                <a:srgbClr val="FFFFFF"/>
              </a:solidFill>
              <a:effectLst/>
              <a:latin typeface="Consolas" panose="020B0609020204030204" pitchFamily="49" charset="0"/>
            </a:rPr>
            <a:t>, </a:t>
          </a:r>
          <a:r>
            <a:rPr lang="fr-FR" sz="1400" b="0" dirty="0">
              <a:solidFill>
                <a:srgbClr val="4EC9B0"/>
              </a:solidFill>
              <a:effectLst/>
              <a:highlight>
                <a:srgbClr val="FF00FF"/>
              </a:highlight>
              <a:latin typeface="Consolas" panose="020B0609020204030204" pitchFamily="49" charset="0"/>
            </a:rPr>
            <a:t>T</a:t>
          </a:r>
          <a:r>
            <a:rPr lang="fr-FR" sz="1400" b="0" dirty="0">
              <a:solidFill>
                <a:srgbClr val="FFFFFF"/>
              </a:solidFill>
              <a:effectLst/>
              <a:latin typeface="Consolas" panose="020B0609020204030204" pitchFamily="49" charset="0"/>
            </a:rPr>
            <a:t> </a:t>
          </a:r>
          <a:r>
            <a:rPr lang="fr-FR" sz="1400" b="0" dirty="0">
              <a:solidFill>
                <a:srgbClr val="569CD6"/>
              </a:solidFill>
              <a:effectLst/>
              <a:latin typeface="Consolas" panose="020B0609020204030204" pitchFamily="49" charset="0"/>
            </a:rPr>
            <a:t>&amp;</a:t>
          </a:r>
          <a:r>
            <a:rPr lang="fr-FR" sz="1400" b="0" dirty="0">
              <a:solidFill>
                <a:srgbClr val="9CDCFE"/>
              </a:solidFill>
              <a:effectLst/>
              <a:latin typeface="Consolas" panose="020B0609020204030204" pitchFamily="49" charset="0"/>
            </a:rPr>
            <a:t>b</a:t>
          </a:r>
          <a:r>
            <a:rPr lang="fr-FR" sz="1400" b="0" dirty="0">
              <a:solidFill>
                <a:srgbClr val="FFFFFF"/>
              </a:solidFill>
              <a:effectLst/>
              <a:latin typeface="Consolas" panose="020B0609020204030204" pitchFamily="49" charset="0"/>
            </a:rPr>
            <a:t>) {</a:t>
          </a:r>
        </a:p>
        <a:p>
          <a:pPr algn="l"/>
          <a:r>
            <a:rPr lang="fr-FR" sz="1400" b="0" dirty="0">
              <a:solidFill>
                <a:srgbClr val="FFFFFF"/>
              </a:solidFill>
              <a:effectLst/>
              <a:latin typeface="Consolas" panose="020B0609020204030204" pitchFamily="49" charset="0"/>
            </a:rPr>
            <a:t>  </a:t>
          </a:r>
          <a:r>
            <a:rPr lang="fr-FR" sz="1400" b="0" dirty="0">
              <a:solidFill>
                <a:srgbClr val="FFFFFF"/>
              </a:solidFill>
              <a:effectLst/>
              <a:highlight>
                <a:srgbClr val="FF00FF"/>
              </a:highlight>
              <a:latin typeface="Consolas" panose="020B0609020204030204" pitchFamily="49" charset="0"/>
            </a:rPr>
            <a:t>T</a:t>
          </a:r>
          <a:r>
            <a:rPr lang="fr-FR" sz="1400" b="0" dirty="0">
              <a:solidFill>
                <a:srgbClr val="FFFFFF"/>
              </a:solidFill>
              <a:effectLst/>
              <a:latin typeface="Consolas" panose="020B0609020204030204" pitchFamily="49" charset="0"/>
            </a:rPr>
            <a:t> temp </a:t>
          </a:r>
          <a:r>
            <a:rPr lang="fr-FR" sz="1400" b="0" dirty="0">
              <a:solidFill>
                <a:srgbClr val="D4D4D4"/>
              </a:solidFill>
              <a:effectLst/>
              <a:latin typeface="Consolas" panose="020B0609020204030204" pitchFamily="49" charset="0"/>
            </a:rPr>
            <a:t>=</a:t>
          </a:r>
          <a:r>
            <a:rPr lang="fr-FR" sz="1400" b="0" dirty="0">
              <a:solidFill>
                <a:srgbClr val="FFFFFF"/>
              </a:solidFill>
              <a:effectLst/>
              <a:latin typeface="Consolas" panose="020B0609020204030204" pitchFamily="49" charset="0"/>
            </a:rPr>
            <a:t> a;</a:t>
          </a:r>
        </a:p>
        <a:p>
          <a:pPr algn="l"/>
          <a:r>
            <a:rPr lang="fr-FR" sz="1400" b="0" dirty="0">
              <a:solidFill>
                <a:srgbClr val="FFFFFF"/>
              </a:solidFill>
              <a:effectLst/>
              <a:latin typeface="Consolas" panose="020B0609020204030204" pitchFamily="49" charset="0"/>
            </a:rPr>
            <a:t>  a </a:t>
          </a:r>
          <a:r>
            <a:rPr lang="fr-FR" sz="1400" b="0" dirty="0">
              <a:solidFill>
                <a:srgbClr val="D4D4D4"/>
              </a:solidFill>
              <a:effectLst/>
              <a:latin typeface="Consolas" panose="020B0609020204030204" pitchFamily="49" charset="0"/>
            </a:rPr>
            <a:t>=</a:t>
          </a:r>
          <a:r>
            <a:rPr lang="fr-FR" sz="1400" b="0" dirty="0">
              <a:solidFill>
                <a:srgbClr val="FFFFFF"/>
              </a:solidFill>
              <a:effectLst/>
              <a:latin typeface="Consolas" panose="020B0609020204030204" pitchFamily="49" charset="0"/>
            </a:rPr>
            <a:t> b;</a:t>
          </a:r>
        </a:p>
        <a:p>
          <a:pPr algn="l"/>
          <a:r>
            <a:rPr lang="fr-FR" sz="1400" b="0" dirty="0">
              <a:solidFill>
                <a:srgbClr val="FFFFFF"/>
              </a:solidFill>
              <a:effectLst/>
              <a:latin typeface="Consolas" panose="020B0609020204030204" pitchFamily="49" charset="0"/>
            </a:rPr>
            <a:t>  b </a:t>
          </a:r>
          <a:r>
            <a:rPr lang="fr-FR" sz="1400" b="0" dirty="0">
              <a:solidFill>
                <a:srgbClr val="D4D4D4"/>
              </a:solidFill>
              <a:effectLst/>
              <a:latin typeface="Consolas" panose="020B0609020204030204" pitchFamily="49" charset="0"/>
            </a:rPr>
            <a:t>=</a:t>
          </a:r>
          <a:r>
            <a:rPr lang="fr-FR" sz="1400" b="0" dirty="0">
              <a:solidFill>
                <a:srgbClr val="FFFFFF"/>
              </a:solidFill>
              <a:effectLst/>
              <a:latin typeface="Consolas" panose="020B0609020204030204" pitchFamily="49" charset="0"/>
            </a:rPr>
            <a:t> temp;</a:t>
          </a:r>
        </a:p>
        <a:p>
          <a:pPr algn="l"/>
          <a:r>
            <a:rPr lang="fr-FR" sz="1400" b="0" dirty="0">
              <a:solidFill>
                <a:srgbClr val="FFFFFF"/>
              </a:solidFill>
              <a:effectLst/>
              <a:latin typeface="Consolas" panose="020B0609020204030204" pitchFamily="49" charset="0"/>
            </a:rPr>
            <a:t>}</a:t>
          </a:r>
          <a:endParaRPr lang="en-GB" sz="1400" dirty="0"/>
        </a:p>
      </dgm:t>
    </dgm:pt>
    <dgm:pt modelId="{ABB2927B-6FA1-4BCA-A8EF-CCECD4F3380E}" type="parTrans" cxnId="{C981EB25-3775-4829-916D-0207EDB2DC09}">
      <dgm:prSet/>
      <dgm:spPr/>
      <dgm:t>
        <a:bodyPr/>
        <a:lstStyle/>
        <a:p>
          <a:endParaRPr lang="en-GB"/>
        </a:p>
      </dgm:t>
    </dgm:pt>
    <dgm:pt modelId="{DE3A924B-E050-4D44-93F4-DC28512821BD}" type="sibTrans" cxnId="{C981EB25-3775-4829-916D-0207EDB2DC09}">
      <dgm:prSet/>
      <dgm:spPr/>
      <dgm:t>
        <a:bodyPr/>
        <a:lstStyle/>
        <a:p>
          <a:endParaRPr lang="en-GB"/>
        </a:p>
      </dgm:t>
    </dgm:pt>
    <dgm:pt modelId="{6E6A5BF1-C88D-4AC1-A056-E47F34983525}">
      <dgm:prSet phldrT="[Text]" custT="1"/>
      <dgm:spPr>
        <a:ln>
          <a:noFill/>
        </a:ln>
        <a:effectLst>
          <a:outerShdw blurRad="50800" dist="38100" dir="2700000" algn="tl" rotWithShape="0">
            <a:prstClr val="black">
              <a:alpha val="40000"/>
            </a:prstClr>
          </a:outerShdw>
        </a:effectLst>
      </dgm:spPr>
      <dgm:t>
        <a:bodyPr/>
        <a:lstStyle/>
        <a:p>
          <a:pPr algn="l"/>
          <a:r>
            <a:rPr lang="fr-FR" sz="1300" b="0" dirty="0" err="1">
              <a:solidFill>
                <a:srgbClr val="569CD6"/>
              </a:solidFill>
              <a:effectLst/>
              <a:latin typeface="Consolas" panose="020B0609020204030204" pitchFamily="49" charset="0"/>
            </a:rPr>
            <a:t>void</a:t>
          </a:r>
          <a:r>
            <a:rPr lang="fr-FR" sz="1300" b="0" dirty="0">
              <a:solidFill>
                <a:srgbClr val="FFFFFF"/>
              </a:solidFill>
              <a:effectLst/>
              <a:latin typeface="Consolas" panose="020B0609020204030204" pitchFamily="49" charset="0"/>
            </a:rPr>
            <a:t> </a:t>
          </a:r>
          <a:r>
            <a:rPr lang="fr-FR" sz="1300" b="0" dirty="0" err="1">
              <a:solidFill>
                <a:srgbClr val="DCDCAA"/>
              </a:solidFill>
              <a:effectLst/>
              <a:latin typeface="Consolas" panose="020B0609020204030204" pitchFamily="49" charset="0"/>
            </a:rPr>
            <a:t>swapValues</a:t>
          </a:r>
          <a:r>
            <a:rPr lang="fr-FR" sz="1300" b="0" dirty="0">
              <a:solidFill>
                <a:srgbClr val="FFFFFF"/>
              </a:solidFill>
              <a:effectLst/>
              <a:latin typeface="Consolas" panose="020B0609020204030204" pitchFamily="49" charset="0"/>
            </a:rPr>
            <a:t>(</a:t>
          </a:r>
          <a:r>
            <a:rPr lang="fr-FR" sz="1300" b="0" dirty="0" err="1">
              <a:solidFill>
                <a:srgbClr val="FFFFFF"/>
              </a:solidFill>
              <a:effectLst/>
              <a:highlight>
                <a:srgbClr val="FF00FF"/>
              </a:highlight>
              <a:latin typeface="Consolas" panose="020B0609020204030204" pitchFamily="49" charset="0"/>
            </a:rPr>
            <a:t>int</a:t>
          </a:r>
          <a:r>
            <a:rPr lang="fr-FR" sz="1300" b="0" dirty="0">
              <a:solidFill>
                <a:srgbClr val="FFFFFF"/>
              </a:solidFill>
              <a:effectLst/>
              <a:latin typeface="Consolas" panose="020B0609020204030204" pitchFamily="49" charset="0"/>
            </a:rPr>
            <a:t> </a:t>
          </a:r>
          <a:r>
            <a:rPr lang="fr-FR" sz="1300" b="0" dirty="0">
              <a:solidFill>
                <a:srgbClr val="569CD6"/>
              </a:solidFill>
              <a:effectLst/>
              <a:latin typeface="Consolas" panose="020B0609020204030204" pitchFamily="49" charset="0"/>
            </a:rPr>
            <a:t>&amp;</a:t>
          </a:r>
          <a:r>
            <a:rPr lang="fr-FR" sz="1300" b="0" dirty="0">
              <a:solidFill>
                <a:srgbClr val="9CDCFE"/>
              </a:solidFill>
              <a:effectLst/>
              <a:latin typeface="Consolas" panose="020B0609020204030204" pitchFamily="49" charset="0"/>
            </a:rPr>
            <a:t>a</a:t>
          </a:r>
          <a:r>
            <a:rPr lang="fr-FR" sz="1300" b="0" dirty="0">
              <a:solidFill>
                <a:srgbClr val="FFFFFF"/>
              </a:solidFill>
              <a:effectLst/>
              <a:latin typeface="Consolas" panose="020B0609020204030204" pitchFamily="49" charset="0"/>
            </a:rPr>
            <a:t>, </a:t>
          </a:r>
          <a:r>
            <a:rPr lang="fr-FR" sz="1300" b="0" dirty="0" err="1">
              <a:solidFill>
                <a:srgbClr val="FFFFFF"/>
              </a:solidFill>
              <a:effectLst/>
              <a:highlight>
                <a:srgbClr val="FF00FF"/>
              </a:highlight>
              <a:latin typeface="Consolas" panose="020B0609020204030204" pitchFamily="49" charset="0"/>
            </a:rPr>
            <a:t>int</a:t>
          </a:r>
          <a:r>
            <a:rPr lang="fr-FR" sz="1300" b="0" dirty="0">
              <a:solidFill>
                <a:srgbClr val="FFFFFF"/>
              </a:solidFill>
              <a:effectLst/>
              <a:latin typeface="Consolas" panose="020B0609020204030204" pitchFamily="49" charset="0"/>
            </a:rPr>
            <a:t> </a:t>
          </a:r>
          <a:r>
            <a:rPr lang="fr-FR" sz="1300" b="0" dirty="0">
              <a:solidFill>
                <a:srgbClr val="569CD6"/>
              </a:solidFill>
              <a:effectLst/>
              <a:latin typeface="Consolas" panose="020B0609020204030204" pitchFamily="49" charset="0"/>
            </a:rPr>
            <a:t>&amp;</a:t>
          </a:r>
          <a:r>
            <a:rPr lang="fr-FR" sz="1300" b="0" dirty="0">
              <a:solidFill>
                <a:srgbClr val="9CDCFE"/>
              </a:solidFill>
              <a:effectLst/>
              <a:latin typeface="Consolas" panose="020B0609020204030204" pitchFamily="49" charset="0"/>
            </a:rPr>
            <a:t>b</a:t>
          </a:r>
          <a:r>
            <a:rPr lang="fr-FR" sz="1300" b="0" dirty="0">
              <a:solidFill>
                <a:srgbClr val="FFFFFF"/>
              </a:solidFill>
              <a:effectLst/>
              <a:latin typeface="Consolas" panose="020B0609020204030204" pitchFamily="49" charset="0"/>
            </a:rPr>
            <a:t>) {</a:t>
          </a:r>
        </a:p>
        <a:p>
          <a:pPr algn="l"/>
          <a:r>
            <a:rPr lang="fr-FR" sz="1300" b="0" dirty="0">
              <a:solidFill>
                <a:srgbClr val="FFFFFF"/>
              </a:solidFill>
              <a:effectLst/>
              <a:latin typeface="Consolas" panose="020B0609020204030204" pitchFamily="49" charset="0"/>
            </a:rPr>
            <a:t>  </a:t>
          </a:r>
          <a:r>
            <a:rPr lang="fr-FR" sz="1300" b="0" dirty="0" err="1">
              <a:solidFill>
                <a:srgbClr val="FFFFFF"/>
              </a:solidFill>
              <a:effectLst/>
              <a:highlight>
                <a:srgbClr val="FF00FF"/>
              </a:highlight>
              <a:latin typeface="Consolas" panose="020B0609020204030204" pitchFamily="49" charset="0"/>
            </a:rPr>
            <a:t>int</a:t>
          </a:r>
          <a:r>
            <a:rPr lang="fr-FR" sz="1300" b="0" dirty="0">
              <a:solidFill>
                <a:srgbClr val="FFFFFF"/>
              </a:solidFill>
              <a:effectLst/>
              <a:latin typeface="Consolas" panose="020B0609020204030204" pitchFamily="49" charset="0"/>
            </a:rPr>
            <a:t> temp </a:t>
          </a:r>
          <a:r>
            <a:rPr lang="fr-FR" sz="1300" b="0" dirty="0">
              <a:solidFill>
                <a:srgbClr val="D4D4D4"/>
              </a:solidFill>
              <a:effectLst/>
              <a:latin typeface="Consolas" panose="020B0609020204030204" pitchFamily="49" charset="0"/>
            </a:rPr>
            <a:t>=</a:t>
          </a:r>
          <a:r>
            <a:rPr lang="fr-FR" sz="1300" b="0" dirty="0">
              <a:solidFill>
                <a:srgbClr val="FFFFFF"/>
              </a:solidFill>
              <a:effectLst/>
              <a:latin typeface="Consolas" panose="020B0609020204030204" pitchFamily="49" charset="0"/>
            </a:rPr>
            <a:t> a;</a:t>
          </a:r>
        </a:p>
        <a:p>
          <a:pPr algn="l"/>
          <a:r>
            <a:rPr lang="fr-FR" sz="1300" b="0" dirty="0">
              <a:solidFill>
                <a:srgbClr val="FFFFFF"/>
              </a:solidFill>
              <a:effectLst/>
              <a:latin typeface="Consolas" panose="020B0609020204030204" pitchFamily="49" charset="0"/>
            </a:rPr>
            <a:t>  a </a:t>
          </a:r>
          <a:r>
            <a:rPr lang="fr-FR" sz="1300" b="0" dirty="0">
              <a:solidFill>
                <a:srgbClr val="D4D4D4"/>
              </a:solidFill>
              <a:effectLst/>
              <a:latin typeface="Consolas" panose="020B0609020204030204" pitchFamily="49" charset="0"/>
            </a:rPr>
            <a:t>=</a:t>
          </a:r>
          <a:r>
            <a:rPr lang="fr-FR" sz="1300" b="0" dirty="0">
              <a:solidFill>
                <a:srgbClr val="FFFFFF"/>
              </a:solidFill>
              <a:effectLst/>
              <a:latin typeface="Consolas" panose="020B0609020204030204" pitchFamily="49" charset="0"/>
            </a:rPr>
            <a:t> b;</a:t>
          </a:r>
        </a:p>
        <a:p>
          <a:pPr algn="l"/>
          <a:r>
            <a:rPr lang="fr-FR" sz="1300" b="0" dirty="0">
              <a:solidFill>
                <a:srgbClr val="FFFFFF"/>
              </a:solidFill>
              <a:effectLst/>
              <a:latin typeface="Consolas" panose="020B0609020204030204" pitchFamily="49" charset="0"/>
            </a:rPr>
            <a:t>  b </a:t>
          </a:r>
          <a:r>
            <a:rPr lang="fr-FR" sz="1300" b="0" dirty="0">
              <a:solidFill>
                <a:srgbClr val="D4D4D4"/>
              </a:solidFill>
              <a:effectLst/>
              <a:latin typeface="Consolas" panose="020B0609020204030204" pitchFamily="49" charset="0"/>
            </a:rPr>
            <a:t>=</a:t>
          </a:r>
          <a:r>
            <a:rPr lang="fr-FR" sz="1300" b="0" dirty="0">
              <a:solidFill>
                <a:srgbClr val="FFFFFF"/>
              </a:solidFill>
              <a:effectLst/>
              <a:latin typeface="Consolas" panose="020B0609020204030204" pitchFamily="49" charset="0"/>
            </a:rPr>
            <a:t> temp;</a:t>
          </a:r>
        </a:p>
        <a:p>
          <a:pPr algn="l"/>
          <a:r>
            <a:rPr lang="fr-FR" sz="1300" b="0" dirty="0">
              <a:solidFill>
                <a:srgbClr val="FFFFFF"/>
              </a:solidFill>
              <a:effectLst/>
              <a:latin typeface="Consolas" panose="020B0609020204030204" pitchFamily="49" charset="0"/>
            </a:rPr>
            <a:t>}</a:t>
          </a:r>
          <a:endParaRPr lang="en-GB" sz="1300" dirty="0"/>
        </a:p>
      </dgm:t>
    </dgm:pt>
    <dgm:pt modelId="{CF254AF8-1806-47C0-A098-A3F1EED1DF5A}" type="parTrans" cxnId="{177E323D-3F76-4A9E-A9F8-F4F54B4C0BC7}">
      <dgm:prSet/>
      <dgm:spPr>
        <a:ln>
          <a:headEnd type="none" w="med" len="med"/>
          <a:tailEnd type="triangle" w="med" len="med"/>
        </a:ln>
      </dgm:spPr>
      <dgm:t>
        <a:bodyPr/>
        <a:lstStyle/>
        <a:p>
          <a:endParaRPr lang="en-GB"/>
        </a:p>
      </dgm:t>
    </dgm:pt>
    <dgm:pt modelId="{E738334A-4AB4-4AF0-92A1-20439D024F3F}" type="sibTrans" cxnId="{177E323D-3F76-4A9E-A9F8-F4F54B4C0BC7}">
      <dgm:prSet/>
      <dgm:spPr/>
      <dgm:t>
        <a:bodyPr/>
        <a:lstStyle/>
        <a:p>
          <a:endParaRPr lang="en-GB"/>
        </a:p>
      </dgm:t>
    </dgm:pt>
    <dgm:pt modelId="{71618BC5-529F-439B-BC02-26B46E6277B4}">
      <dgm:prSet phldrT="[Text]" custT="1"/>
      <dgm:spPr>
        <a:ln>
          <a:noFill/>
        </a:ln>
        <a:effectLst>
          <a:outerShdw blurRad="50800" dist="38100" dir="2700000" algn="tl" rotWithShape="0">
            <a:prstClr val="black">
              <a:alpha val="40000"/>
            </a:prstClr>
          </a:outerShdw>
        </a:effectLst>
      </dgm:spPr>
      <dgm:t>
        <a:bodyPr/>
        <a:lstStyle/>
        <a:p>
          <a:pPr algn="l"/>
          <a:r>
            <a:rPr lang="fr-FR" sz="1300" b="0" dirty="0" err="1">
              <a:solidFill>
                <a:srgbClr val="569CD6"/>
              </a:solidFill>
              <a:effectLst/>
              <a:latin typeface="Consolas" panose="020B0609020204030204" pitchFamily="49" charset="0"/>
            </a:rPr>
            <a:t>void</a:t>
          </a:r>
          <a:r>
            <a:rPr lang="fr-FR" sz="1300" b="0" dirty="0">
              <a:solidFill>
                <a:srgbClr val="FFFFFF"/>
              </a:solidFill>
              <a:effectLst/>
              <a:latin typeface="Consolas" panose="020B0609020204030204" pitchFamily="49" charset="0"/>
            </a:rPr>
            <a:t> </a:t>
          </a:r>
          <a:r>
            <a:rPr lang="fr-FR" sz="1300" b="0" dirty="0" err="1">
              <a:solidFill>
                <a:srgbClr val="DCDCAA"/>
              </a:solidFill>
              <a:effectLst/>
              <a:latin typeface="Consolas" panose="020B0609020204030204" pitchFamily="49" charset="0"/>
            </a:rPr>
            <a:t>swapValues</a:t>
          </a:r>
          <a:r>
            <a:rPr lang="fr-FR" sz="1300" b="0" dirty="0">
              <a:solidFill>
                <a:srgbClr val="FFFFFF"/>
              </a:solidFill>
              <a:effectLst/>
              <a:latin typeface="Consolas" panose="020B0609020204030204" pitchFamily="49" charset="0"/>
            </a:rPr>
            <a:t>(</a:t>
          </a:r>
          <a:r>
            <a:rPr lang="fr-FR" sz="1300" b="0" dirty="0" err="1">
              <a:solidFill>
                <a:srgbClr val="FFFFFF"/>
              </a:solidFill>
              <a:effectLst/>
              <a:highlight>
                <a:srgbClr val="FF00FF"/>
              </a:highlight>
              <a:latin typeface="Consolas" panose="020B0609020204030204" pitchFamily="49" charset="0"/>
            </a:rPr>
            <a:t>float</a:t>
          </a:r>
          <a:r>
            <a:rPr lang="fr-FR" sz="1300" b="0" dirty="0">
              <a:solidFill>
                <a:srgbClr val="FFFFFF"/>
              </a:solidFill>
              <a:effectLst/>
              <a:latin typeface="Consolas" panose="020B0609020204030204" pitchFamily="49" charset="0"/>
            </a:rPr>
            <a:t> </a:t>
          </a:r>
          <a:r>
            <a:rPr lang="fr-FR" sz="1300" b="0" dirty="0">
              <a:solidFill>
                <a:srgbClr val="569CD6"/>
              </a:solidFill>
              <a:effectLst/>
              <a:latin typeface="Consolas" panose="020B0609020204030204" pitchFamily="49" charset="0"/>
            </a:rPr>
            <a:t>&amp;</a:t>
          </a:r>
          <a:r>
            <a:rPr lang="fr-FR" sz="1300" b="0" dirty="0">
              <a:solidFill>
                <a:srgbClr val="9CDCFE"/>
              </a:solidFill>
              <a:effectLst/>
              <a:latin typeface="Consolas" panose="020B0609020204030204" pitchFamily="49" charset="0"/>
            </a:rPr>
            <a:t>a</a:t>
          </a:r>
          <a:r>
            <a:rPr lang="fr-FR" sz="1300" b="0" dirty="0">
              <a:solidFill>
                <a:srgbClr val="FFFFFF"/>
              </a:solidFill>
              <a:effectLst/>
              <a:latin typeface="Consolas" panose="020B0609020204030204" pitchFamily="49" charset="0"/>
            </a:rPr>
            <a:t>, </a:t>
          </a:r>
          <a:r>
            <a:rPr lang="fr-FR" sz="1300" b="0" dirty="0" err="1">
              <a:solidFill>
                <a:srgbClr val="FFFFFF"/>
              </a:solidFill>
              <a:effectLst/>
              <a:highlight>
                <a:srgbClr val="FF00FF"/>
              </a:highlight>
              <a:latin typeface="Consolas" panose="020B0609020204030204" pitchFamily="49" charset="0"/>
            </a:rPr>
            <a:t>float</a:t>
          </a:r>
          <a:r>
            <a:rPr lang="fr-FR" sz="1300" b="0" dirty="0">
              <a:solidFill>
                <a:srgbClr val="FFFFFF"/>
              </a:solidFill>
              <a:effectLst/>
              <a:latin typeface="Consolas" panose="020B0609020204030204" pitchFamily="49" charset="0"/>
            </a:rPr>
            <a:t> </a:t>
          </a:r>
          <a:r>
            <a:rPr lang="fr-FR" sz="1300" b="0" dirty="0">
              <a:solidFill>
                <a:srgbClr val="569CD6"/>
              </a:solidFill>
              <a:effectLst/>
              <a:latin typeface="Consolas" panose="020B0609020204030204" pitchFamily="49" charset="0"/>
            </a:rPr>
            <a:t>&amp;</a:t>
          </a:r>
          <a:r>
            <a:rPr lang="fr-FR" sz="1300" b="0" dirty="0">
              <a:solidFill>
                <a:srgbClr val="9CDCFE"/>
              </a:solidFill>
              <a:effectLst/>
              <a:latin typeface="Consolas" panose="020B0609020204030204" pitchFamily="49" charset="0"/>
            </a:rPr>
            <a:t>b</a:t>
          </a:r>
          <a:r>
            <a:rPr lang="fr-FR" sz="1300" b="0" dirty="0">
              <a:solidFill>
                <a:srgbClr val="FFFFFF"/>
              </a:solidFill>
              <a:effectLst/>
              <a:latin typeface="Consolas" panose="020B0609020204030204" pitchFamily="49" charset="0"/>
            </a:rPr>
            <a:t>) {</a:t>
          </a:r>
        </a:p>
        <a:p>
          <a:pPr algn="l"/>
          <a:r>
            <a:rPr lang="fr-FR" sz="1300" b="0" dirty="0">
              <a:solidFill>
                <a:srgbClr val="FFFFFF"/>
              </a:solidFill>
              <a:effectLst/>
              <a:latin typeface="Consolas" panose="020B0609020204030204" pitchFamily="49" charset="0"/>
            </a:rPr>
            <a:t>  </a:t>
          </a:r>
          <a:r>
            <a:rPr lang="fr-FR" sz="1300" b="0" dirty="0" err="1">
              <a:solidFill>
                <a:srgbClr val="FFFFFF"/>
              </a:solidFill>
              <a:effectLst/>
              <a:highlight>
                <a:srgbClr val="FF00FF"/>
              </a:highlight>
              <a:latin typeface="Consolas" panose="020B0609020204030204" pitchFamily="49" charset="0"/>
            </a:rPr>
            <a:t>float</a:t>
          </a:r>
          <a:r>
            <a:rPr lang="fr-FR" sz="1300" b="0" dirty="0">
              <a:solidFill>
                <a:srgbClr val="FFFFFF"/>
              </a:solidFill>
              <a:effectLst/>
              <a:latin typeface="Consolas" panose="020B0609020204030204" pitchFamily="49" charset="0"/>
            </a:rPr>
            <a:t> temp </a:t>
          </a:r>
          <a:r>
            <a:rPr lang="fr-FR" sz="1300" b="0" dirty="0">
              <a:solidFill>
                <a:srgbClr val="D4D4D4"/>
              </a:solidFill>
              <a:effectLst/>
              <a:latin typeface="Consolas" panose="020B0609020204030204" pitchFamily="49" charset="0"/>
            </a:rPr>
            <a:t>=</a:t>
          </a:r>
          <a:r>
            <a:rPr lang="fr-FR" sz="1300" b="0" dirty="0">
              <a:solidFill>
                <a:srgbClr val="FFFFFF"/>
              </a:solidFill>
              <a:effectLst/>
              <a:latin typeface="Consolas" panose="020B0609020204030204" pitchFamily="49" charset="0"/>
            </a:rPr>
            <a:t> a;</a:t>
          </a:r>
        </a:p>
        <a:p>
          <a:pPr algn="l"/>
          <a:r>
            <a:rPr lang="fr-FR" sz="1300" b="0" dirty="0">
              <a:solidFill>
                <a:srgbClr val="FFFFFF"/>
              </a:solidFill>
              <a:effectLst/>
              <a:latin typeface="Consolas" panose="020B0609020204030204" pitchFamily="49" charset="0"/>
            </a:rPr>
            <a:t>  a </a:t>
          </a:r>
          <a:r>
            <a:rPr lang="fr-FR" sz="1300" b="0" dirty="0">
              <a:solidFill>
                <a:srgbClr val="D4D4D4"/>
              </a:solidFill>
              <a:effectLst/>
              <a:latin typeface="Consolas" panose="020B0609020204030204" pitchFamily="49" charset="0"/>
            </a:rPr>
            <a:t>=</a:t>
          </a:r>
          <a:r>
            <a:rPr lang="fr-FR" sz="1300" b="0" dirty="0">
              <a:solidFill>
                <a:srgbClr val="FFFFFF"/>
              </a:solidFill>
              <a:effectLst/>
              <a:latin typeface="Consolas" panose="020B0609020204030204" pitchFamily="49" charset="0"/>
            </a:rPr>
            <a:t> b;</a:t>
          </a:r>
        </a:p>
        <a:p>
          <a:pPr algn="l"/>
          <a:r>
            <a:rPr lang="fr-FR" sz="1300" b="0" dirty="0">
              <a:solidFill>
                <a:srgbClr val="FFFFFF"/>
              </a:solidFill>
              <a:effectLst/>
              <a:latin typeface="Consolas" panose="020B0609020204030204" pitchFamily="49" charset="0"/>
            </a:rPr>
            <a:t>  b </a:t>
          </a:r>
          <a:r>
            <a:rPr lang="fr-FR" sz="1300" b="0" dirty="0">
              <a:solidFill>
                <a:srgbClr val="D4D4D4"/>
              </a:solidFill>
              <a:effectLst/>
              <a:latin typeface="Consolas" panose="020B0609020204030204" pitchFamily="49" charset="0"/>
            </a:rPr>
            <a:t>=</a:t>
          </a:r>
          <a:r>
            <a:rPr lang="fr-FR" sz="1300" b="0" dirty="0">
              <a:solidFill>
                <a:srgbClr val="FFFFFF"/>
              </a:solidFill>
              <a:effectLst/>
              <a:latin typeface="Consolas" panose="020B0609020204030204" pitchFamily="49" charset="0"/>
            </a:rPr>
            <a:t> temp;</a:t>
          </a:r>
        </a:p>
        <a:p>
          <a:pPr algn="l"/>
          <a:r>
            <a:rPr lang="fr-FR" sz="1300" b="0" dirty="0">
              <a:solidFill>
                <a:srgbClr val="FFFFFF"/>
              </a:solidFill>
              <a:effectLst/>
              <a:latin typeface="Consolas" panose="020B0609020204030204" pitchFamily="49" charset="0"/>
            </a:rPr>
            <a:t>}</a:t>
          </a:r>
          <a:endParaRPr lang="en-GB" sz="1300" dirty="0"/>
        </a:p>
      </dgm:t>
    </dgm:pt>
    <dgm:pt modelId="{9D18F45D-6B1C-4E8C-9E4A-9B698EF8B761}" type="parTrans" cxnId="{B7A1D2D2-A7B6-4BF9-9F35-64627EA59701}">
      <dgm:prSet/>
      <dgm:spPr>
        <a:ln>
          <a:headEnd type="none" w="med" len="med"/>
          <a:tailEnd type="triangle" w="med" len="med"/>
        </a:ln>
      </dgm:spPr>
      <dgm:t>
        <a:bodyPr/>
        <a:lstStyle/>
        <a:p>
          <a:endParaRPr lang="en-GB"/>
        </a:p>
      </dgm:t>
    </dgm:pt>
    <dgm:pt modelId="{59AA6A67-62E2-4C2A-A905-B5B588A83180}" type="sibTrans" cxnId="{B7A1D2D2-A7B6-4BF9-9F35-64627EA59701}">
      <dgm:prSet/>
      <dgm:spPr/>
      <dgm:t>
        <a:bodyPr/>
        <a:lstStyle/>
        <a:p>
          <a:endParaRPr lang="en-GB"/>
        </a:p>
      </dgm:t>
    </dgm:pt>
    <dgm:pt modelId="{D2A3A003-964F-4786-8D88-4ED18B550BC5}" type="pres">
      <dgm:prSet presAssocID="{AC647248-2E4D-4C5D-AB7F-5A1DE09BD866}" presName="hierChild1" presStyleCnt="0">
        <dgm:presLayoutVars>
          <dgm:orgChart val="1"/>
          <dgm:chPref val="1"/>
          <dgm:dir/>
          <dgm:animOne val="branch"/>
          <dgm:animLvl val="lvl"/>
          <dgm:resizeHandles/>
        </dgm:presLayoutVars>
      </dgm:prSet>
      <dgm:spPr/>
    </dgm:pt>
    <dgm:pt modelId="{B382487C-AAF0-4F2B-A34D-2A93B0C845D1}" type="pres">
      <dgm:prSet presAssocID="{821364CD-A07C-4560-B940-DDD669B36A93}" presName="hierRoot1" presStyleCnt="0">
        <dgm:presLayoutVars>
          <dgm:hierBranch val="init"/>
        </dgm:presLayoutVars>
      </dgm:prSet>
      <dgm:spPr/>
    </dgm:pt>
    <dgm:pt modelId="{5A0FB4F6-199B-4CFF-8ADE-4F5B8925AF96}" type="pres">
      <dgm:prSet presAssocID="{821364CD-A07C-4560-B940-DDD669B36A93}" presName="rootComposite1" presStyleCnt="0"/>
      <dgm:spPr/>
    </dgm:pt>
    <dgm:pt modelId="{C7E27063-2676-46C9-B788-83A7FDED5192}" type="pres">
      <dgm:prSet presAssocID="{821364CD-A07C-4560-B940-DDD669B36A93}" presName="rootText1" presStyleLbl="node0" presStyleIdx="0" presStyleCnt="1" custScaleX="134464" custScaleY="120715">
        <dgm:presLayoutVars>
          <dgm:chPref val="3"/>
        </dgm:presLayoutVars>
      </dgm:prSet>
      <dgm:spPr/>
    </dgm:pt>
    <dgm:pt modelId="{EF539EEE-979F-4652-B932-28B9E31BF387}" type="pres">
      <dgm:prSet presAssocID="{821364CD-A07C-4560-B940-DDD669B36A93}" presName="rootConnector1" presStyleLbl="node1" presStyleIdx="0" presStyleCnt="0"/>
      <dgm:spPr/>
    </dgm:pt>
    <dgm:pt modelId="{174D01B5-0BFC-4DD0-BD5C-07B57229DACB}" type="pres">
      <dgm:prSet presAssocID="{821364CD-A07C-4560-B940-DDD669B36A93}" presName="hierChild2" presStyleCnt="0"/>
      <dgm:spPr/>
    </dgm:pt>
    <dgm:pt modelId="{573FE03A-51FD-45AA-9AF5-205FF96E3911}" type="pres">
      <dgm:prSet presAssocID="{CF254AF8-1806-47C0-A098-A3F1EED1DF5A}" presName="Name37" presStyleLbl="parChTrans1D2" presStyleIdx="0" presStyleCnt="2"/>
      <dgm:spPr/>
    </dgm:pt>
    <dgm:pt modelId="{FB6D701C-8CC8-4A5E-B1B0-7BE475F3602C}" type="pres">
      <dgm:prSet presAssocID="{6E6A5BF1-C88D-4AC1-A056-E47F34983525}" presName="hierRoot2" presStyleCnt="0">
        <dgm:presLayoutVars>
          <dgm:hierBranch val="init"/>
        </dgm:presLayoutVars>
      </dgm:prSet>
      <dgm:spPr/>
    </dgm:pt>
    <dgm:pt modelId="{54ACD4A0-E717-4DB6-8958-C8FBC1FAFFB8}" type="pres">
      <dgm:prSet presAssocID="{6E6A5BF1-C88D-4AC1-A056-E47F34983525}" presName="rootComposite" presStyleCnt="0"/>
      <dgm:spPr/>
    </dgm:pt>
    <dgm:pt modelId="{17956EAD-C85F-41A8-8234-79D857F15B2C}" type="pres">
      <dgm:prSet presAssocID="{6E6A5BF1-C88D-4AC1-A056-E47F34983525}" presName="rootText" presStyleLbl="node2" presStyleIdx="0" presStyleCnt="2" custScaleX="134370" custScaleY="126841">
        <dgm:presLayoutVars>
          <dgm:chPref val="3"/>
        </dgm:presLayoutVars>
      </dgm:prSet>
      <dgm:spPr/>
    </dgm:pt>
    <dgm:pt modelId="{5B01B01E-8453-4FED-8104-37FC2928C382}" type="pres">
      <dgm:prSet presAssocID="{6E6A5BF1-C88D-4AC1-A056-E47F34983525}" presName="rootConnector" presStyleLbl="node2" presStyleIdx="0" presStyleCnt="2"/>
      <dgm:spPr/>
    </dgm:pt>
    <dgm:pt modelId="{5830B5D7-84AF-4F83-B6AC-101F997D6DAB}" type="pres">
      <dgm:prSet presAssocID="{6E6A5BF1-C88D-4AC1-A056-E47F34983525}" presName="hierChild4" presStyleCnt="0"/>
      <dgm:spPr/>
    </dgm:pt>
    <dgm:pt modelId="{3BD143E1-F794-4874-9D03-2516362D7E7F}" type="pres">
      <dgm:prSet presAssocID="{6E6A5BF1-C88D-4AC1-A056-E47F34983525}" presName="hierChild5" presStyleCnt="0"/>
      <dgm:spPr/>
    </dgm:pt>
    <dgm:pt modelId="{6B1CDFBD-5C16-4D65-8BF0-95E04A839E11}" type="pres">
      <dgm:prSet presAssocID="{9D18F45D-6B1C-4E8C-9E4A-9B698EF8B761}" presName="Name37" presStyleLbl="parChTrans1D2" presStyleIdx="1" presStyleCnt="2"/>
      <dgm:spPr/>
    </dgm:pt>
    <dgm:pt modelId="{87F2BB91-E2C3-4306-9820-B177B4F08830}" type="pres">
      <dgm:prSet presAssocID="{71618BC5-529F-439B-BC02-26B46E6277B4}" presName="hierRoot2" presStyleCnt="0">
        <dgm:presLayoutVars>
          <dgm:hierBranch val="init"/>
        </dgm:presLayoutVars>
      </dgm:prSet>
      <dgm:spPr/>
    </dgm:pt>
    <dgm:pt modelId="{A2695075-8243-4FCA-810A-CD1275803629}" type="pres">
      <dgm:prSet presAssocID="{71618BC5-529F-439B-BC02-26B46E6277B4}" presName="rootComposite" presStyleCnt="0"/>
      <dgm:spPr/>
    </dgm:pt>
    <dgm:pt modelId="{1FCF62BB-12AF-40E6-85B7-4D5E4F8E6124}" type="pres">
      <dgm:prSet presAssocID="{71618BC5-529F-439B-BC02-26B46E6277B4}" presName="rootText" presStyleLbl="node2" presStyleIdx="1" presStyleCnt="2" custScaleX="139192" custScaleY="124801" custLinFactNeighborY="0">
        <dgm:presLayoutVars>
          <dgm:chPref val="3"/>
        </dgm:presLayoutVars>
      </dgm:prSet>
      <dgm:spPr/>
    </dgm:pt>
    <dgm:pt modelId="{177A7734-BFF2-4190-92E5-4FBEE1BE33D7}" type="pres">
      <dgm:prSet presAssocID="{71618BC5-529F-439B-BC02-26B46E6277B4}" presName="rootConnector" presStyleLbl="node2" presStyleIdx="1" presStyleCnt="2"/>
      <dgm:spPr/>
    </dgm:pt>
    <dgm:pt modelId="{D169D328-5833-4D52-8BE4-9F6A8424646D}" type="pres">
      <dgm:prSet presAssocID="{71618BC5-529F-439B-BC02-26B46E6277B4}" presName="hierChild4" presStyleCnt="0"/>
      <dgm:spPr/>
    </dgm:pt>
    <dgm:pt modelId="{7B034AA0-196D-4887-A0E8-7FC403118749}" type="pres">
      <dgm:prSet presAssocID="{71618BC5-529F-439B-BC02-26B46E6277B4}" presName="hierChild5" presStyleCnt="0"/>
      <dgm:spPr/>
    </dgm:pt>
    <dgm:pt modelId="{29F620B3-4B79-4CC1-8A9B-5A62106C90D7}" type="pres">
      <dgm:prSet presAssocID="{821364CD-A07C-4560-B940-DDD669B36A93}" presName="hierChild3" presStyleCnt="0"/>
      <dgm:spPr/>
    </dgm:pt>
  </dgm:ptLst>
  <dgm:cxnLst>
    <dgm:cxn modelId="{C981EB25-3775-4829-916D-0207EDB2DC09}" srcId="{AC647248-2E4D-4C5D-AB7F-5A1DE09BD866}" destId="{821364CD-A07C-4560-B940-DDD669B36A93}" srcOrd="0" destOrd="0" parTransId="{ABB2927B-6FA1-4BCA-A8EF-CCECD4F3380E}" sibTransId="{DE3A924B-E050-4D44-93F4-DC28512821BD}"/>
    <dgm:cxn modelId="{BCE8552A-2760-4121-85F5-8E002F667296}" type="presOf" srcId="{71618BC5-529F-439B-BC02-26B46E6277B4}" destId="{177A7734-BFF2-4190-92E5-4FBEE1BE33D7}" srcOrd="1" destOrd="0" presId="urn:microsoft.com/office/officeart/2005/8/layout/orgChart1"/>
    <dgm:cxn modelId="{43889A2E-1787-4CC3-923C-98390802CE3C}" type="presOf" srcId="{6E6A5BF1-C88D-4AC1-A056-E47F34983525}" destId="{17956EAD-C85F-41A8-8234-79D857F15B2C}" srcOrd="0" destOrd="0" presId="urn:microsoft.com/office/officeart/2005/8/layout/orgChart1"/>
    <dgm:cxn modelId="{E4192838-F3BC-4299-B656-68B5ACF768CD}" type="presOf" srcId="{821364CD-A07C-4560-B940-DDD669B36A93}" destId="{C7E27063-2676-46C9-B788-83A7FDED5192}" srcOrd="0" destOrd="0" presId="urn:microsoft.com/office/officeart/2005/8/layout/orgChart1"/>
    <dgm:cxn modelId="{177E323D-3F76-4A9E-A9F8-F4F54B4C0BC7}" srcId="{821364CD-A07C-4560-B940-DDD669B36A93}" destId="{6E6A5BF1-C88D-4AC1-A056-E47F34983525}" srcOrd="0" destOrd="0" parTransId="{CF254AF8-1806-47C0-A098-A3F1EED1DF5A}" sibTransId="{E738334A-4AB4-4AF0-92A1-20439D024F3F}"/>
    <dgm:cxn modelId="{48185F5E-C993-4ABB-92EE-A5DA6F669ED8}" type="presOf" srcId="{6E6A5BF1-C88D-4AC1-A056-E47F34983525}" destId="{5B01B01E-8453-4FED-8104-37FC2928C382}" srcOrd="1" destOrd="0" presId="urn:microsoft.com/office/officeart/2005/8/layout/orgChart1"/>
    <dgm:cxn modelId="{A596204D-DF3F-4E58-86C2-7A8B447A717E}" type="presOf" srcId="{821364CD-A07C-4560-B940-DDD669B36A93}" destId="{EF539EEE-979F-4652-B932-28B9E31BF387}" srcOrd="1" destOrd="0" presId="urn:microsoft.com/office/officeart/2005/8/layout/orgChart1"/>
    <dgm:cxn modelId="{0162E0B6-7967-4B71-B5C6-FE746ECB69A6}" type="presOf" srcId="{AC647248-2E4D-4C5D-AB7F-5A1DE09BD866}" destId="{D2A3A003-964F-4786-8D88-4ED18B550BC5}" srcOrd="0" destOrd="0" presId="urn:microsoft.com/office/officeart/2005/8/layout/orgChart1"/>
    <dgm:cxn modelId="{B7A1D2D2-A7B6-4BF9-9F35-64627EA59701}" srcId="{821364CD-A07C-4560-B940-DDD669B36A93}" destId="{71618BC5-529F-439B-BC02-26B46E6277B4}" srcOrd="1" destOrd="0" parTransId="{9D18F45D-6B1C-4E8C-9E4A-9B698EF8B761}" sibTransId="{59AA6A67-62E2-4C2A-A905-B5B588A83180}"/>
    <dgm:cxn modelId="{ADF5E3E3-5105-45C0-B7EC-2DDDC1B25455}" type="presOf" srcId="{9D18F45D-6B1C-4E8C-9E4A-9B698EF8B761}" destId="{6B1CDFBD-5C16-4D65-8BF0-95E04A839E11}" srcOrd="0" destOrd="0" presId="urn:microsoft.com/office/officeart/2005/8/layout/orgChart1"/>
    <dgm:cxn modelId="{6FD6E8F8-8B22-4AD6-88EE-DFFFCFA680B6}" type="presOf" srcId="{CF254AF8-1806-47C0-A098-A3F1EED1DF5A}" destId="{573FE03A-51FD-45AA-9AF5-205FF96E3911}" srcOrd="0" destOrd="0" presId="urn:microsoft.com/office/officeart/2005/8/layout/orgChart1"/>
    <dgm:cxn modelId="{D1938CFC-FC9E-4104-8977-577A8CAD642E}" type="presOf" srcId="{71618BC5-529F-439B-BC02-26B46E6277B4}" destId="{1FCF62BB-12AF-40E6-85B7-4D5E4F8E6124}" srcOrd="0" destOrd="0" presId="urn:microsoft.com/office/officeart/2005/8/layout/orgChart1"/>
    <dgm:cxn modelId="{88A631EA-22D7-4D4D-9775-03F27E6277CA}" type="presParOf" srcId="{D2A3A003-964F-4786-8D88-4ED18B550BC5}" destId="{B382487C-AAF0-4F2B-A34D-2A93B0C845D1}" srcOrd="0" destOrd="0" presId="urn:microsoft.com/office/officeart/2005/8/layout/orgChart1"/>
    <dgm:cxn modelId="{061EC666-0A6D-48F3-9615-F916491133EC}" type="presParOf" srcId="{B382487C-AAF0-4F2B-A34D-2A93B0C845D1}" destId="{5A0FB4F6-199B-4CFF-8ADE-4F5B8925AF96}" srcOrd="0" destOrd="0" presId="urn:microsoft.com/office/officeart/2005/8/layout/orgChart1"/>
    <dgm:cxn modelId="{F86A068C-B5CF-42D2-9A0A-C8B1E6B02152}" type="presParOf" srcId="{5A0FB4F6-199B-4CFF-8ADE-4F5B8925AF96}" destId="{C7E27063-2676-46C9-B788-83A7FDED5192}" srcOrd="0" destOrd="0" presId="urn:microsoft.com/office/officeart/2005/8/layout/orgChart1"/>
    <dgm:cxn modelId="{23BA9E41-AF7D-4999-BF24-458E6E1A4B11}" type="presParOf" srcId="{5A0FB4F6-199B-4CFF-8ADE-4F5B8925AF96}" destId="{EF539EEE-979F-4652-B932-28B9E31BF387}" srcOrd="1" destOrd="0" presId="urn:microsoft.com/office/officeart/2005/8/layout/orgChart1"/>
    <dgm:cxn modelId="{4EF2C06D-40A2-4A97-981F-C4295A05DE6E}" type="presParOf" srcId="{B382487C-AAF0-4F2B-A34D-2A93B0C845D1}" destId="{174D01B5-0BFC-4DD0-BD5C-07B57229DACB}" srcOrd="1" destOrd="0" presId="urn:microsoft.com/office/officeart/2005/8/layout/orgChart1"/>
    <dgm:cxn modelId="{963ABBCB-1449-45D4-A2B7-E3F59838D275}" type="presParOf" srcId="{174D01B5-0BFC-4DD0-BD5C-07B57229DACB}" destId="{573FE03A-51FD-45AA-9AF5-205FF96E3911}" srcOrd="0" destOrd="0" presId="urn:microsoft.com/office/officeart/2005/8/layout/orgChart1"/>
    <dgm:cxn modelId="{091CC053-CBCD-4167-958B-017698C9CB20}" type="presParOf" srcId="{174D01B5-0BFC-4DD0-BD5C-07B57229DACB}" destId="{FB6D701C-8CC8-4A5E-B1B0-7BE475F3602C}" srcOrd="1" destOrd="0" presId="urn:microsoft.com/office/officeart/2005/8/layout/orgChart1"/>
    <dgm:cxn modelId="{F9320A7B-6317-4D04-9BAD-66C95E596B09}" type="presParOf" srcId="{FB6D701C-8CC8-4A5E-B1B0-7BE475F3602C}" destId="{54ACD4A0-E717-4DB6-8958-C8FBC1FAFFB8}" srcOrd="0" destOrd="0" presId="urn:microsoft.com/office/officeart/2005/8/layout/orgChart1"/>
    <dgm:cxn modelId="{C084AD00-45BA-433E-9915-4F15FFB6526F}" type="presParOf" srcId="{54ACD4A0-E717-4DB6-8958-C8FBC1FAFFB8}" destId="{17956EAD-C85F-41A8-8234-79D857F15B2C}" srcOrd="0" destOrd="0" presId="urn:microsoft.com/office/officeart/2005/8/layout/orgChart1"/>
    <dgm:cxn modelId="{A86D117D-3E70-44CB-A882-866998DD8344}" type="presParOf" srcId="{54ACD4A0-E717-4DB6-8958-C8FBC1FAFFB8}" destId="{5B01B01E-8453-4FED-8104-37FC2928C382}" srcOrd="1" destOrd="0" presId="urn:microsoft.com/office/officeart/2005/8/layout/orgChart1"/>
    <dgm:cxn modelId="{2D6E4543-05E1-4568-A6EF-5675D718F1F8}" type="presParOf" srcId="{FB6D701C-8CC8-4A5E-B1B0-7BE475F3602C}" destId="{5830B5D7-84AF-4F83-B6AC-101F997D6DAB}" srcOrd="1" destOrd="0" presId="urn:microsoft.com/office/officeart/2005/8/layout/orgChart1"/>
    <dgm:cxn modelId="{4EF74433-F1CF-400A-B1FF-10660997186A}" type="presParOf" srcId="{FB6D701C-8CC8-4A5E-B1B0-7BE475F3602C}" destId="{3BD143E1-F794-4874-9D03-2516362D7E7F}" srcOrd="2" destOrd="0" presId="urn:microsoft.com/office/officeart/2005/8/layout/orgChart1"/>
    <dgm:cxn modelId="{4BCC9EF8-A88A-41EA-B464-6834A934ED43}" type="presParOf" srcId="{174D01B5-0BFC-4DD0-BD5C-07B57229DACB}" destId="{6B1CDFBD-5C16-4D65-8BF0-95E04A839E11}" srcOrd="2" destOrd="0" presId="urn:microsoft.com/office/officeart/2005/8/layout/orgChart1"/>
    <dgm:cxn modelId="{30E09DCA-E975-4AD7-B29D-D9727CAF0222}" type="presParOf" srcId="{174D01B5-0BFC-4DD0-BD5C-07B57229DACB}" destId="{87F2BB91-E2C3-4306-9820-B177B4F08830}" srcOrd="3" destOrd="0" presId="urn:microsoft.com/office/officeart/2005/8/layout/orgChart1"/>
    <dgm:cxn modelId="{30BF6EA7-DA21-4DD9-9745-0F4929E19491}" type="presParOf" srcId="{87F2BB91-E2C3-4306-9820-B177B4F08830}" destId="{A2695075-8243-4FCA-810A-CD1275803629}" srcOrd="0" destOrd="0" presId="urn:microsoft.com/office/officeart/2005/8/layout/orgChart1"/>
    <dgm:cxn modelId="{7FBB7435-33F8-42FD-99CA-9781FE1777C5}" type="presParOf" srcId="{A2695075-8243-4FCA-810A-CD1275803629}" destId="{1FCF62BB-12AF-40E6-85B7-4D5E4F8E6124}" srcOrd="0" destOrd="0" presId="urn:microsoft.com/office/officeart/2005/8/layout/orgChart1"/>
    <dgm:cxn modelId="{ECF6364D-67E0-4A47-A60D-4B91B7BA61BE}" type="presParOf" srcId="{A2695075-8243-4FCA-810A-CD1275803629}" destId="{177A7734-BFF2-4190-92E5-4FBEE1BE33D7}" srcOrd="1" destOrd="0" presId="urn:microsoft.com/office/officeart/2005/8/layout/orgChart1"/>
    <dgm:cxn modelId="{96248660-AFE9-4D30-8689-F14494030DC9}" type="presParOf" srcId="{87F2BB91-E2C3-4306-9820-B177B4F08830}" destId="{D169D328-5833-4D52-8BE4-9F6A8424646D}" srcOrd="1" destOrd="0" presId="urn:microsoft.com/office/officeart/2005/8/layout/orgChart1"/>
    <dgm:cxn modelId="{720CBE2B-BAE1-4C2B-B01B-EFEDAAC59248}" type="presParOf" srcId="{87F2BB91-E2C3-4306-9820-B177B4F08830}" destId="{7B034AA0-196D-4887-A0E8-7FC403118749}" srcOrd="2" destOrd="0" presId="urn:microsoft.com/office/officeart/2005/8/layout/orgChart1"/>
    <dgm:cxn modelId="{4D5A5D1D-F98A-4E65-BBE5-9F0CEF3F9E3A}" type="presParOf" srcId="{B382487C-AAF0-4F2B-A34D-2A93B0C845D1}" destId="{29F620B3-4B79-4CC1-8A9B-5A62106C90D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CDFBD-5C16-4D65-8BF0-95E04A839E11}">
      <dsp:nvSpPr>
        <dsp:cNvPr id="0" name=""/>
        <dsp:cNvSpPr/>
      </dsp:nvSpPr>
      <dsp:spPr>
        <a:xfrm>
          <a:off x="3696788" y="2205587"/>
          <a:ext cx="1949156" cy="526900"/>
        </a:xfrm>
        <a:custGeom>
          <a:avLst/>
          <a:gdLst/>
          <a:ahLst/>
          <a:cxnLst/>
          <a:rect l="0" t="0" r="0" b="0"/>
          <a:pathLst>
            <a:path>
              <a:moveTo>
                <a:pt x="0" y="0"/>
              </a:moveTo>
              <a:lnTo>
                <a:pt x="0" y="263450"/>
              </a:lnTo>
              <a:lnTo>
                <a:pt x="1949156" y="263450"/>
              </a:lnTo>
              <a:lnTo>
                <a:pt x="1949156" y="526900"/>
              </a:lnTo>
            </a:path>
          </a:pathLst>
        </a:custGeom>
        <a:noFill/>
        <a:ln w="12700" cap="flat" cmpd="sng" algn="ctr">
          <a:solidFill>
            <a:scrgbClr r="0" g="0" b="0"/>
          </a:solidFill>
          <a:prstDash val="solid"/>
          <a:miter lim="800000"/>
          <a:headEnd type="none" w="med" len="med"/>
          <a:tailEnd type="triangle" w="med" len="med"/>
        </a:ln>
        <a:effectLst/>
      </dsp:spPr>
      <dsp:style>
        <a:lnRef idx="2">
          <a:scrgbClr r="0" g="0" b="0"/>
        </a:lnRef>
        <a:fillRef idx="0">
          <a:scrgbClr r="0" g="0" b="0"/>
        </a:fillRef>
        <a:effectRef idx="0">
          <a:scrgbClr r="0" g="0" b="0"/>
        </a:effectRef>
        <a:fontRef idx="minor"/>
      </dsp:style>
    </dsp:sp>
    <dsp:sp modelId="{573FE03A-51FD-45AA-9AF5-205FF96E3911}">
      <dsp:nvSpPr>
        <dsp:cNvPr id="0" name=""/>
        <dsp:cNvSpPr/>
      </dsp:nvSpPr>
      <dsp:spPr>
        <a:xfrm>
          <a:off x="1687139" y="2205587"/>
          <a:ext cx="2009649" cy="526900"/>
        </a:xfrm>
        <a:custGeom>
          <a:avLst/>
          <a:gdLst/>
          <a:ahLst/>
          <a:cxnLst/>
          <a:rect l="0" t="0" r="0" b="0"/>
          <a:pathLst>
            <a:path>
              <a:moveTo>
                <a:pt x="2009649" y="0"/>
              </a:moveTo>
              <a:lnTo>
                <a:pt x="2009649" y="263450"/>
              </a:lnTo>
              <a:lnTo>
                <a:pt x="0" y="263450"/>
              </a:lnTo>
              <a:lnTo>
                <a:pt x="0" y="526900"/>
              </a:lnTo>
            </a:path>
          </a:pathLst>
        </a:custGeom>
        <a:noFill/>
        <a:ln w="12700" cap="flat" cmpd="sng" algn="ctr">
          <a:solidFill>
            <a:scrgbClr r="0" g="0" b="0"/>
          </a:solidFill>
          <a:prstDash val="solid"/>
          <a:miter lim="800000"/>
          <a:headEnd type="none" w="med" len="med"/>
          <a:tailEnd type="triangle" w="med" len="med"/>
        </a:ln>
        <a:effectLst/>
      </dsp:spPr>
      <dsp:style>
        <a:lnRef idx="2">
          <a:scrgbClr r="0" g="0" b="0"/>
        </a:lnRef>
        <a:fillRef idx="0">
          <a:scrgbClr r="0" g="0" b="0"/>
        </a:fillRef>
        <a:effectRef idx="0">
          <a:scrgbClr r="0" g="0" b="0"/>
        </a:effectRef>
        <a:fontRef idx="minor"/>
      </dsp:style>
    </dsp:sp>
    <dsp:sp modelId="{C7E27063-2676-46C9-B788-83A7FDED5192}">
      <dsp:nvSpPr>
        <dsp:cNvPr id="0" name=""/>
        <dsp:cNvSpPr/>
      </dsp:nvSpPr>
      <dsp:spPr>
        <a:xfrm>
          <a:off x="2009903" y="691187"/>
          <a:ext cx="3373770" cy="1514400"/>
        </a:xfrm>
        <a:prstGeom prst="rect">
          <a:avLst/>
        </a:prstGeom>
        <a:solidFill>
          <a:srgbClr val="000000"/>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fr-FR" sz="1400" b="0" kern="1200" dirty="0" err="1">
              <a:solidFill>
                <a:srgbClr val="569CD6"/>
              </a:solidFill>
              <a:effectLst/>
              <a:latin typeface="Consolas" panose="020B0609020204030204" pitchFamily="49" charset="0"/>
            </a:rPr>
            <a:t>template</a:t>
          </a:r>
          <a:r>
            <a:rPr lang="fr-FR" sz="1400" b="0" kern="1200" dirty="0">
              <a:solidFill>
                <a:srgbClr val="FFFFFF"/>
              </a:solidFill>
              <a:effectLst/>
              <a:latin typeface="Consolas" panose="020B0609020204030204" pitchFamily="49" charset="0"/>
            </a:rPr>
            <a:t> &lt;</a:t>
          </a:r>
          <a:r>
            <a:rPr lang="fr-FR" sz="1400" b="0" kern="1200" dirty="0" err="1">
              <a:solidFill>
                <a:srgbClr val="569CD6"/>
              </a:solidFill>
              <a:effectLst/>
              <a:latin typeface="Consolas" panose="020B0609020204030204" pitchFamily="49" charset="0"/>
            </a:rPr>
            <a:t>typename</a:t>
          </a:r>
          <a:r>
            <a:rPr lang="fr-FR" sz="1400" b="0" kern="1200" dirty="0">
              <a:solidFill>
                <a:srgbClr val="FFFFFF"/>
              </a:solidFill>
              <a:effectLst/>
              <a:latin typeface="Consolas" panose="020B0609020204030204" pitchFamily="49" charset="0"/>
            </a:rPr>
            <a:t> </a:t>
          </a:r>
          <a:r>
            <a:rPr lang="fr-FR" sz="1400" b="0" kern="1200" dirty="0">
              <a:solidFill>
                <a:srgbClr val="4EC9B0"/>
              </a:solidFill>
              <a:effectLst/>
              <a:highlight>
                <a:srgbClr val="FF00FF"/>
              </a:highlight>
              <a:latin typeface="Consolas" panose="020B0609020204030204" pitchFamily="49" charset="0"/>
            </a:rPr>
            <a:t>T</a:t>
          </a:r>
          <a:r>
            <a:rPr lang="fr-FR" sz="1400" b="0" kern="1200" dirty="0">
              <a:solidFill>
                <a:srgbClr val="FFFFFF"/>
              </a:solidFill>
              <a:effectLst/>
              <a:latin typeface="Consolas" panose="020B0609020204030204" pitchFamily="49" charset="0"/>
            </a:rPr>
            <a:t>&gt;</a:t>
          </a:r>
        </a:p>
        <a:p>
          <a:pPr marL="0" lvl="0" indent="0" algn="l" defTabSz="622300">
            <a:lnSpc>
              <a:spcPct val="90000"/>
            </a:lnSpc>
            <a:spcBef>
              <a:spcPct val="0"/>
            </a:spcBef>
            <a:spcAft>
              <a:spcPct val="35000"/>
            </a:spcAft>
            <a:buNone/>
          </a:pPr>
          <a:r>
            <a:rPr lang="fr-FR" sz="1400" b="0" kern="1200" dirty="0" err="1">
              <a:solidFill>
                <a:srgbClr val="569CD6"/>
              </a:solidFill>
              <a:effectLst/>
              <a:latin typeface="Consolas" panose="020B0609020204030204" pitchFamily="49" charset="0"/>
            </a:rPr>
            <a:t>void</a:t>
          </a:r>
          <a:r>
            <a:rPr lang="fr-FR" sz="1400" b="0" kern="1200" dirty="0">
              <a:solidFill>
                <a:srgbClr val="FFFFFF"/>
              </a:solidFill>
              <a:effectLst/>
              <a:latin typeface="Consolas" panose="020B0609020204030204" pitchFamily="49" charset="0"/>
            </a:rPr>
            <a:t> </a:t>
          </a:r>
          <a:r>
            <a:rPr lang="fr-FR" sz="1400" b="0" kern="1200" dirty="0" err="1">
              <a:solidFill>
                <a:srgbClr val="DCDCAA"/>
              </a:solidFill>
              <a:effectLst/>
              <a:latin typeface="Consolas" panose="020B0609020204030204" pitchFamily="49" charset="0"/>
            </a:rPr>
            <a:t>swapValues</a:t>
          </a:r>
          <a:r>
            <a:rPr lang="fr-FR" sz="1400" b="0" kern="1200" dirty="0">
              <a:solidFill>
                <a:srgbClr val="FFFFFF"/>
              </a:solidFill>
              <a:effectLst/>
              <a:latin typeface="Consolas" panose="020B0609020204030204" pitchFamily="49" charset="0"/>
            </a:rPr>
            <a:t>(</a:t>
          </a:r>
          <a:r>
            <a:rPr lang="fr-FR" sz="1400" b="0" kern="1200" dirty="0">
              <a:solidFill>
                <a:srgbClr val="4EC9B0"/>
              </a:solidFill>
              <a:effectLst/>
              <a:highlight>
                <a:srgbClr val="FF00FF"/>
              </a:highlight>
              <a:latin typeface="Consolas" panose="020B0609020204030204" pitchFamily="49" charset="0"/>
            </a:rPr>
            <a:t>T</a:t>
          </a:r>
          <a:r>
            <a:rPr lang="fr-FR" sz="1400" b="0" kern="1200" dirty="0">
              <a:solidFill>
                <a:srgbClr val="FFFFFF"/>
              </a:solidFill>
              <a:effectLst/>
              <a:latin typeface="Consolas" panose="020B0609020204030204" pitchFamily="49" charset="0"/>
            </a:rPr>
            <a:t> </a:t>
          </a:r>
          <a:r>
            <a:rPr lang="fr-FR" sz="1400" b="0" kern="1200" dirty="0">
              <a:solidFill>
                <a:srgbClr val="569CD6"/>
              </a:solidFill>
              <a:effectLst/>
              <a:latin typeface="Consolas" panose="020B0609020204030204" pitchFamily="49" charset="0"/>
            </a:rPr>
            <a:t>&amp;</a:t>
          </a:r>
          <a:r>
            <a:rPr lang="fr-FR" sz="1400" b="0" kern="1200" dirty="0">
              <a:solidFill>
                <a:srgbClr val="9CDCFE"/>
              </a:solidFill>
              <a:effectLst/>
              <a:latin typeface="Consolas" panose="020B0609020204030204" pitchFamily="49" charset="0"/>
            </a:rPr>
            <a:t>a</a:t>
          </a:r>
          <a:r>
            <a:rPr lang="fr-FR" sz="1400" b="0" kern="1200" dirty="0">
              <a:solidFill>
                <a:srgbClr val="FFFFFF"/>
              </a:solidFill>
              <a:effectLst/>
              <a:latin typeface="Consolas" panose="020B0609020204030204" pitchFamily="49" charset="0"/>
            </a:rPr>
            <a:t>, </a:t>
          </a:r>
          <a:r>
            <a:rPr lang="fr-FR" sz="1400" b="0" kern="1200" dirty="0">
              <a:solidFill>
                <a:srgbClr val="4EC9B0"/>
              </a:solidFill>
              <a:effectLst/>
              <a:highlight>
                <a:srgbClr val="FF00FF"/>
              </a:highlight>
              <a:latin typeface="Consolas" panose="020B0609020204030204" pitchFamily="49" charset="0"/>
            </a:rPr>
            <a:t>T</a:t>
          </a:r>
          <a:r>
            <a:rPr lang="fr-FR" sz="1400" b="0" kern="1200" dirty="0">
              <a:solidFill>
                <a:srgbClr val="FFFFFF"/>
              </a:solidFill>
              <a:effectLst/>
              <a:latin typeface="Consolas" panose="020B0609020204030204" pitchFamily="49" charset="0"/>
            </a:rPr>
            <a:t> </a:t>
          </a:r>
          <a:r>
            <a:rPr lang="fr-FR" sz="1400" b="0" kern="1200" dirty="0">
              <a:solidFill>
                <a:srgbClr val="569CD6"/>
              </a:solidFill>
              <a:effectLst/>
              <a:latin typeface="Consolas" panose="020B0609020204030204" pitchFamily="49" charset="0"/>
            </a:rPr>
            <a:t>&amp;</a:t>
          </a:r>
          <a:r>
            <a:rPr lang="fr-FR" sz="1400" b="0" kern="1200" dirty="0">
              <a:solidFill>
                <a:srgbClr val="9CDCFE"/>
              </a:solidFill>
              <a:effectLst/>
              <a:latin typeface="Consolas" panose="020B0609020204030204" pitchFamily="49" charset="0"/>
            </a:rPr>
            <a:t>b</a:t>
          </a:r>
          <a:r>
            <a:rPr lang="fr-FR" sz="1400" b="0" kern="1200" dirty="0">
              <a:solidFill>
                <a:srgbClr val="FFFFFF"/>
              </a:solidFill>
              <a:effectLst/>
              <a:latin typeface="Consolas" panose="020B0609020204030204" pitchFamily="49" charset="0"/>
            </a:rPr>
            <a:t>) {</a:t>
          </a:r>
        </a:p>
        <a:p>
          <a:pPr marL="0" lvl="0" indent="0" algn="l" defTabSz="622300">
            <a:lnSpc>
              <a:spcPct val="90000"/>
            </a:lnSpc>
            <a:spcBef>
              <a:spcPct val="0"/>
            </a:spcBef>
            <a:spcAft>
              <a:spcPct val="35000"/>
            </a:spcAft>
            <a:buNone/>
          </a:pPr>
          <a:r>
            <a:rPr lang="fr-FR" sz="1400" b="0" kern="1200" dirty="0">
              <a:solidFill>
                <a:srgbClr val="FFFFFF"/>
              </a:solidFill>
              <a:effectLst/>
              <a:latin typeface="Consolas" panose="020B0609020204030204" pitchFamily="49" charset="0"/>
            </a:rPr>
            <a:t>  </a:t>
          </a:r>
          <a:r>
            <a:rPr lang="fr-FR" sz="1400" b="0" kern="1200" dirty="0">
              <a:solidFill>
                <a:srgbClr val="FFFFFF"/>
              </a:solidFill>
              <a:effectLst/>
              <a:highlight>
                <a:srgbClr val="FF00FF"/>
              </a:highlight>
              <a:latin typeface="Consolas" panose="020B0609020204030204" pitchFamily="49" charset="0"/>
            </a:rPr>
            <a:t>T</a:t>
          </a:r>
          <a:r>
            <a:rPr lang="fr-FR" sz="1400" b="0" kern="1200" dirty="0">
              <a:solidFill>
                <a:srgbClr val="FFFFFF"/>
              </a:solidFill>
              <a:effectLst/>
              <a:latin typeface="Consolas" panose="020B0609020204030204" pitchFamily="49" charset="0"/>
            </a:rPr>
            <a:t> temp </a:t>
          </a:r>
          <a:r>
            <a:rPr lang="fr-FR" sz="1400" b="0" kern="1200" dirty="0">
              <a:solidFill>
                <a:srgbClr val="D4D4D4"/>
              </a:solidFill>
              <a:effectLst/>
              <a:latin typeface="Consolas" panose="020B0609020204030204" pitchFamily="49" charset="0"/>
            </a:rPr>
            <a:t>=</a:t>
          </a:r>
          <a:r>
            <a:rPr lang="fr-FR" sz="1400" b="0" kern="1200" dirty="0">
              <a:solidFill>
                <a:srgbClr val="FFFFFF"/>
              </a:solidFill>
              <a:effectLst/>
              <a:latin typeface="Consolas" panose="020B0609020204030204" pitchFamily="49" charset="0"/>
            </a:rPr>
            <a:t> a;</a:t>
          </a:r>
        </a:p>
        <a:p>
          <a:pPr marL="0" lvl="0" indent="0" algn="l" defTabSz="622300">
            <a:lnSpc>
              <a:spcPct val="90000"/>
            </a:lnSpc>
            <a:spcBef>
              <a:spcPct val="0"/>
            </a:spcBef>
            <a:spcAft>
              <a:spcPct val="35000"/>
            </a:spcAft>
            <a:buNone/>
          </a:pPr>
          <a:r>
            <a:rPr lang="fr-FR" sz="1400" b="0" kern="1200" dirty="0">
              <a:solidFill>
                <a:srgbClr val="FFFFFF"/>
              </a:solidFill>
              <a:effectLst/>
              <a:latin typeface="Consolas" panose="020B0609020204030204" pitchFamily="49" charset="0"/>
            </a:rPr>
            <a:t>  a </a:t>
          </a:r>
          <a:r>
            <a:rPr lang="fr-FR" sz="1400" b="0" kern="1200" dirty="0">
              <a:solidFill>
                <a:srgbClr val="D4D4D4"/>
              </a:solidFill>
              <a:effectLst/>
              <a:latin typeface="Consolas" panose="020B0609020204030204" pitchFamily="49" charset="0"/>
            </a:rPr>
            <a:t>=</a:t>
          </a:r>
          <a:r>
            <a:rPr lang="fr-FR" sz="1400" b="0" kern="1200" dirty="0">
              <a:solidFill>
                <a:srgbClr val="FFFFFF"/>
              </a:solidFill>
              <a:effectLst/>
              <a:latin typeface="Consolas" panose="020B0609020204030204" pitchFamily="49" charset="0"/>
            </a:rPr>
            <a:t> b;</a:t>
          </a:r>
        </a:p>
        <a:p>
          <a:pPr marL="0" lvl="0" indent="0" algn="l" defTabSz="622300">
            <a:lnSpc>
              <a:spcPct val="90000"/>
            </a:lnSpc>
            <a:spcBef>
              <a:spcPct val="0"/>
            </a:spcBef>
            <a:spcAft>
              <a:spcPct val="35000"/>
            </a:spcAft>
            <a:buNone/>
          </a:pPr>
          <a:r>
            <a:rPr lang="fr-FR" sz="1400" b="0" kern="1200" dirty="0">
              <a:solidFill>
                <a:srgbClr val="FFFFFF"/>
              </a:solidFill>
              <a:effectLst/>
              <a:latin typeface="Consolas" panose="020B0609020204030204" pitchFamily="49" charset="0"/>
            </a:rPr>
            <a:t>  b </a:t>
          </a:r>
          <a:r>
            <a:rPr lang="fr-FR" sz="1400" b="0" kern="1200" dirty="0">
              <a:solidFill>
                <a:srgbClr val="D4D4D4"/>
              </a:solidFill>
              <a:effectLst/>
              <a:latin typeface="Consolas" panose="020B0609020204030204" pitchFamily="49" charset="0"/>
            </a:rPr>
            <a:t>=</a:t>
          </a:r>
          <a:r>
            <a:rPr lang="fr-FR" sz="1400" b="0" kern="1200" dirty="0">
              <a:solidFill>
                <a:srgbClr val="FFFFFF"/>
              </a:solidFill>
              <a:effectLst/>
              <a:latin typeface="Consolas" panose="020B0609020204030204" pitchFamily="49" charset="0"/>
            </a:rPr>
            <a:t> temp;</a:t>
          </a:r>
        </a:p>
        <a:p>
          <a:pPr marL="0" lvl="0" indent="0" algn="l" defTabSz="622300">
            <a:lnSpc>
              <a:spcPct val="90000"/>
            </a:lnSpc>
            <a:spcBef>
              <a:spcPct val="0"/>
            </a:spcBef>
            <a:spcAft>
              <a:spcPct val="35000"/>
            </a:spcAft>
            <a:buNone/>
          </a:pPr>
          <a:r>
            <a:rPr lang="fr-FR" sz="1400" b="0" kern="1200" dirty="0">
              <a:solidFill>
                <a:srgbClr val="FFFFFF"/>
              </a:solidFill>
              <a:effectLst/>
              <a:latin typeface="Consolas" panose="020B0609020204030204" pitchFamily="49" charset="0"/>
            </a:rPr>
            <a:t>}</a:t>
          </a:r>
          <a:endParaRPr lang="en-GB" sz="1400" kern="1200" dirty="0"/>
        </a:p>
      </dsp:txBody>
      <dsp:txXfrm>
        <a:off x="2009903" y="691187"/>
        <a:ext cx="3373770" cy="1514400"/>
      </dsp:txXfrm>
    </dsp:sp>
    <dsp:sp modelId="{17956EAD-C85F-41A8-8234-79D857F15B2C}">
      <dsp:nvSpPr>
        <dsp:cNvPr id="0" name=""/>
        <dsp:cNvSpPr/>
      </dsp:nvSpPr>
      <dsp:spPr>
        <a:xfrm>
          <a:off x="1433" y="2732488"/>
          <a:ext cx="3371411" cy="1591252"/>
        </a:xfrm>
        <a:prstGeom prst="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l" defTabSz="577850">
            <a:lnSpc>
              <a:spcPct val="90000"/>
            </a:lnSpc>
            <a:spcBef>
              <a:spcPct val="0"/>
            </a:spcBef>
            <a:spcAft>
              <a:spcPct val="35000"/>
            </a:spcAft>
            <a:buNone/>
          </a:pPr>
          <a:r>
            <a:rPr lang="fr-FR" sz="1300" b="0" kern="1200" dirty="0" err="1">
              <a:solidFill>
                <a:srgbClr val="569CD6"/>
              </a:solidFill>
              <a:effectLst/>
              <a:latin typeface="Consolas" panose="020B0609020204030204" pitchFamily="49" charset="0"/>
            </a:rPr>
            <a:t>void</a:t>
          </a:r>
          <a:r>
            <a:rPr lang="fr-FR" sz="1300" b="0" kern="1200" dirty="0">
              <a:solidFill>
                <a:srgbClr val="FFFFFF"/>
              </a:solidFill>
              <a:effectLst/>
              <a:latin typeface="Consolas" panose="020B0609020204030204" pitchFamily="49" charset="0"/>
            </a:rPr>
            <a:t> </a:t>
          </a:r>
          <a:r>
            <a:rPr lang="fr-FR" sz="1300" b="0" kern="1200" dirty="0" err="1">
              <a:solidFill>
                <a:srgbClr val="DCDCAA"/>
              </a:solidFill>
              <a:effectLst/>
              <a:latin typeface="Consolas" panose="020B0609020204030204" pitchFamily="49" charset="0"/>
            </a:rPr>
            <a:t>swapValues</a:t>
          </a:r>
          <a:r>
            <a:rPr lang="fr-FR" sz="1300" b="0" kern="1200" dirty="0">
              <a:solidFill>
                <a:srgbClr val="FFFFFF"/>
              </a:solidFill>
              <a:effectLst/>
              <a:latin typeface="Consolas" panose="020B0609020204030204" pitchFamily="49" charset="0"/>
            </a:rPr>
            <a:t>(</a:t>
          </a:r>
          <a:r>
            <a:rPr lang="fr-FR" sz="1300" b="0" kern="1200" dirty="0" err="1">
              <a:solidFill>
                <a:srgbClr val="FFFFFF"/>
              </a:solidFill>
              <a:effectLst/>
              <a:highlight>
                <a:srgbClr val="FF00FF"/>
              </a:highlight>
              <a:latin typeface="Consolas" panose="020B0609020204030204" pitchFamily="49" charset="0"/>
            </a:rPr>
            <a:t>int</a:t>
          </a:r>
          <a:r>
            <a:rPr lang="fr-FR" sz="1300" b="0" kern="1200" dirty="0">
              <a:solidFill>
                <a:srgbClr val="FFFFFF"/>
              </a:solidFill>
              <a:effectLst/>
              <a:latin typeface="Consolas" panose="020B0609020204030204" pitchFamily="49" charset="0"/>
            </a:rPr>
            <a:t> </a:t>
          </a:r>
          <a:r>
            <a:rPr lang="fr-FR" sz="1300" b="0" kern="1200" dirty="0">
              <a:solidFill>
                <a:srgbClr val="569CD6"/>
              </a:solidFill>
              <a:effectLst/>
              <a:latin typeface="Consolas" panose="020B0609020204030204" pitchFamily="49" charset="0"/>
            </a:rPr>
            <a:t>&amp;</a:t>
          </a:r>
          <a:r>
            <a:rPr lang="fr-FR" sz="1300" b="0" kern="1200" dirty="0">
              <a:solidFill>
                <a:srgbClr val="9CDCFE"/>
              </a:solidFill>
              <a:effectLst/>
              <a:latin typeface="Consolas" panose="020B0609020204030204" pitchFamily="49" charset="0"/>
            </a:rPr>
            <a:t>a</a:t>
          </a:r>
          <a:r>
            <a:rPr lang="fr-FR" sz="1300" b="0" kern="1200" dirty="0">
              <a:solidFill>
                <a:srgbClr val="FFFFFF"/>
              </a:solidFill>
              <a:effectLst/>
              <a:latin typeface="Consolas" panose="020B0609020204030204" pitchFamily="49" charset="0"/>
            </a:rPr>
            <a:t>, </a:t>
          </a:r>
          <a:r>
            <a:rPr lang="fr-FR" sz="1300" b="0" kern="1200" dirty="0" err="1">
              <a:solidFill>
                <a:srgbClr val="FFFFFF"/>
              </a:solidFill>
              <a:effectLst/>
              <a:highlight>
                <a:srgbClr val="FF00FF"/>
              </a:highlight>
              <a:latin typeface="Consolas" panose="020B0609020204030204" pitchFamily="49" charset="0"/>
            </a:rPr>
            <a:t>int</a:t>
          </a:r>
          <a:r>
            <a:rPr lang="fr-FR" sz="1300" b="0" kern="1200" dirty="0">
              <a:solidFill>
                <a:srgbClr val="FFFFFF"/>
              </a:solidFill>
              <a:effectLst/>
              <a:latin typeface="Consolas" panose="020B0609020204030204" pitchFamily="49" charset="0"/>
            </a:rPr>
            <a:t> </a:t>
          </a:r>
          <a:r>
            <a:rPr lang="fr-FR" sz="1300" b="0" kern="1200" dirty="0">
              <a:solidFill>
                <a:srgbClr val="569CD6"/>
              </a:solidFill>
              <a:effectLst/>
              <a:latin typeface="Consolas" panose="020B0609020204030204" pitchFamily="49" charset="0"/>
            </a:rPr>
            <a:t>&amp;</a:t>
          </a:r>
          <a:r>
            <a:rPr lang="fr-FR" sz="1300" b="0" kern="1200" dirty="0">
              <a:solidFill>
                <a:srgbClr val="9CDCFE"/>
              </a:solidFill>
              <a:effectLst/>
              <a:latin typeface="Consolas" panose="020B0609020204030204" pitchFamily="49" charset="0"/>
            </a:rPr>
            <a:t>b</a:t>
          </a:r>
          <a:r>
            <a:rPr lang="fr-FR" sz="1300" b="0" kern="1200" dirty="0">
              <a:solidFill>
                <a:srgbClr val="FFFFFF"/>
              </a:solidFill>
              <a:effectLst/>
              <a:latin typeface="Consolas" panose="020B0609020204030204" pitchFamily="49" charset="0"/>
            </a:rPr>
            <a:t>) {</a:t>
          </a:r>
        </a:p>
        <a:p>
          <a:pPr marL="0" lvl="0" indent="0" algn="l" defTabSz="577850">
            <a:lnSpc>
              <a:spcPct val="90000"/>
            </a:lnSpc>
            <a:spcBef>
              <a:spcPct val="0"/>
            </a:spcBef>
            <a:spcAft>
              <a:spcPct val="35000"/>
            </a:spcAft>
            <a:buNone/>
          </a:pPr>
          <a:r>
            <a:rPr lang="fr-FR" sz="1300" b="0" kern="1200" dirty="0">
              <a:solidFill>
                <a:srgbClr val="FFFFFF"/>
              </a:solidFill>
              <a:effectLst/>
              <a:latin typeface="Consolas" panose="020B0609020204030204" pitchFamily="49" charset="0"/>
            </a:rPr>
            <a:t>  </a:t>
          </a:r>
          <a:r>
            <a:rPr lang="fr-FR" sz="1300" b="0" kern="1200" dirty="0" err="1">
              <a:solidFill>
                <a:srgbClr val="FFFFFF"/>
              </a:solidFill>
              <a:effectLst/>
              <a:highlight>
                <a:srgbClr val="FF00FF"/>
              </a:highlight>
              <a:latin typeface="Consolas" panose="020B0609020204030204" pitchFamily="49" charset="0"/>
            </a:rPr>
            <a:t>int</a:t>
          </a:r>
          <a:r>
            <a:rPr lang="fr-FR" sz="1300" b="0" kern="1200" dirty="0">
              <a:solidFill>
                <a:srgbClr val="FFFFFF"/>
              </a:solidFill>
              <a:effectLst/>
              <a:latin typeface="Consolas" panose="020B0609020204030204" pitchFamily="49" charset="0"/>
            </a:rPr>
            <a:t> temp </a:t>
          </a:r>
          <a:r>
            <a:rPr lang="fr-FR" sz="1300" b="0" kern="1200" dirty="0">
              <a:solidFill>
                <a:srgbClr val="D4D4D4"/>
              </a:solidFill>
              <a:effectLst/>
              <a:latin typeface="Consolas" panose="020B0609020204030204" pitchFamily="49" charset="0"/>
            </a:rPr>
            <a:t>=</a:t>
          </a:r>
          <a:r>
            <a:rPr lang="fr-FR" sz="1300" b="0" kern="1200" dirty="0">
              <a:solidFill>
                <a:srgbClr val="FFFFFF"/>
              </a:solidFill>
              <a:effectLst/>
              <a:latin typeface="Consolas" panose="020B0609020204030204" pitchFamily="49" charset="0"/>
            </a:rPr>
            <a:t> a;</a:t>
          </a:r>
        </a:p>
        <a:p>
          <a:pPr marL="0" lvl="0" indent="0" algn="l" defTabSz="577850">
            <a:lnSpc>
              <a:spcPct val="90000"/>
            </a:lnSpc>
            <a:spcBef>
              <a:spcPct val="0"/>
            </a:spcBef>
            <a:spcAft>
              <a:spcPct val="35000"/>
            </a:spcAft>
            <a:buNone/>
          </a:pPr>
          <a:r>
            <a:rPr lang="fr-FR" sz="1300" b="0" kern="1200" dirty="0">
              <a:solidFill>
                <a:srgbClr val="FFFFFF"/>
              </a:solidFill>
              <a:effectLst/>
              <a:latin typeface="Consolas" panose="020B0609020204030204" pitchFamily="49" charset="0"/>
            </a:rPr>
            <a:t>  a </a:t>
          </a:r>
          <a:r>
            <a:rPr lang="fr-FR" sz="1300" b="0" kern="1200" dirty="0">
              <a:solidFill>
                <a:srgbClr val="D4D4D4"/>
              </a:solidFill>
              <a:effectLst/>
              <a:latin typeface="Consolas" panose="020B0609020204030204" pitchFamily="49" charset="0"/>
            </a:rPr>
            <a:t>=</a:t>
          </a:r>
          <a:r>
            <a:rPr lang="fr-FR" sz="1300" b="0" kern="1200" dirty="0">
              <a:solidFill>
                <a:srgbClr val="FFFFFF"/>
              </a:solidFill>
              <a:effectLst/>
              <a:latin typeface="Consolas" panose="020B0609020204030204" pitchFamily="49" charset="0"/>
            </a:rPr>
            <a:t> b;</a:t>
          </a:r>
        </a:p>
        <a:p>
          <a:pPr marL="0" lvl="0" indent="0" algn="l" defTabSz="577850">
            <a:lnSpc>
              <a:spcPct val="90000"/>
            </a:lnSpc>
            <a:spcBef>
              <a:spcPct val="0"/>
            </a:spcBef>
            <a:spcAft>
              <a:spcPct val="35000"/>
            </a:spcAft>
            <a:buNone/>
          </a:pPr>
          <a:r>
            <a:rPr lang="fr-FR" sz="1300" b="0" kern="1200" dirty="0">
              <a:solidFill>
                <a:srgbClr val="FFFFFF"/>
              </a:solidFill>
              <a:effectLst/>
              <a:latin typeface="Consolas" panose="020B0609020204030204" pitchFamily="49" charset="0"/>
            </a:rPr>
            <a:t>  b </a:t>
          </a:r>
          <a:r>
            <a:rPr lang="fr-FR" sz="1300" b="0" kern="1200" dirty="0">
              <a:solidFill>
                <a:srgbClr val="D4D4D4"/>
              </a:solidFill>
              <a:effectLst/>
              <a:latin typeface="Consolas" panose="020B0609020204030204" pitchFamily="49" charset="0"/>
            </a:rPr>
            <a:t>=</a:t>
          </a:r>
          <a:r>
            <a:rPr lang="fr-FR" sz="1300" b="0" kern="1200" dirty="0">
              <a:solidFill>
                <a:srgbClr val="FFFFFF"/>
              </a:solidFill>
              <a:effectLst/>
              <a:latin typeface="Consolas" panose="020B0609020204030204" pitchFamily="49" charset="0"/>
            </a:rPr>
            <a:t> temp;</a:t>
          </a:r>
        </a:p>
        <a:p>
          <a:pPr marL="0" lvl="0" indent="0" algn="l" defTabSz="577850">
            <a:lnSpc>
              <a:spcPct val="90000"/>
            </a:lnSpc>
            <a:spcBef>
              <a:spcPct val="0"/>
            </a:spcBef>
            <a:spcAft>
              <a:spcPct val="35000"/>
            </a:spcAft>
            <a:buNone/>
          </a:pPr>
          <a:r>
            <a:rPr lang="fr-FR" sz="1300" b="0" kern="1200" dirty="0">
              <a:solidFill>
                <a:srgbClr val="FFFFFF"/>
              </a:solidFill>
              <a:effectLst/>
              <a:latin typeface="Consolas" panose="020B0609020204030204" pitchFamily="49" charset="0"/>
            </a:rPr>
            <a:t>}</a:t>
          </a:r>
          <a:endParaRPr lang="en-GB" sz="1300" kern="1200" dirty="0"/>
        </a:p>
      </dsp:txBody>
      <dsp:txXfrm>
        <a:off x="1433" y="2732488"/>
        <a:ext cx="3371411" cy="1591252"/>
      </dsp:txXfrm>
    </dsp:sp>
    <dsp:sp modelId="{1FCF62BB-12AF-40E6-85B7-4D5E4F8E6124}">
      <dsp:nvSpPr>
        <dsp:cNvPr id="0" name=""/>
        <dsp:cNvSpPr/>
      </dsp:nvSpPr>
      <dsp:spPr>
        <a:xfrm>
          <a:off x="3899745" y="2732488"/>
          <a:ext cx="3492397" cy="1565660"/>
        </a:xfrm>
        <a:prstGeom prst="rect">
          <a:avLst/>
        </a:prstGeom>
        <a:solidFill>
          <a:schemeClr val="accent1">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l" defTabSz="577850">
            <a:lnSpc>
              <a:spcPct val="90000"/>
            </a:lnSpc>
            <a:spcBef>
              <a:spcPct val="0"/>
            </a:spcBef>
            <a:spcAft>
              <a:spcPct val="35000"/>
            </a:spcAft>
            <a:buNone/>
          </a:pPr>
          <a:r>
            <a:rPr lang="fr-FR" sz="1300" b="0" kern="1200" dirty="0" err="1">
              <a:solidFill>
                <a:srgbClr val="569CD6"/>
              </a:solidFill>
              <a:effectLst/>
              <a:latin typeface="Consolas" panose="020B0609020204030204" pitchFamily="49" charset="0"/>
            </a:rPr>
            <a:t>void</a:t>
          </a:r>
          <a:r>
            <a:rPr lang="fr-FR" sz="1300" b="0" kern="1200" dirty="0">
              <a:solidFill>
                <a:srgbClr val="FFFFFF"/>
              </a:solidFill>
              <a:effectLst/>
              <a:latin typeface="Consolas" panose="020B0609020204030204" pitchFamily="49" charset="0"/>
            </a:rPr>
            <a:t> </a:t>
          </a:r>
          <a:r>
            <a:rPr lang="fr-FR" sz="1300" b="0" kern="1200" dirty="0" err="1">
              <a:solidFill>
                <a:srgbClr val="DCDCAA"/>
              </a:solidFill>
              <a:effectLst/>
              <a:latin typeface="Consolas" panose="020B0609020204030204" pitchFamily="49" charset="0"/>
            </a:rPr>
            <a:t>swapValues</a:t>
          </a:r>
          <a:r>
            <a:rPr lang="fr-FR" sz="1300" b="0" kern="1200" dirty="0">
              <a:solidFill>
                <a:srgbClr val="FFFFFF"/>
              </a:solidFill>
              <a:effectLst/>
              <a:latin typeface="Consolas" panose="020B0609020204030204" pitchFamily="49" charset="0"/>
            </a:rPr>
            <a:t>(</a:t>
          </a:r>
          <a:r>
            <a:rPr lang="fr-FR" sz="1300" b="0" kern="1200" dirty="0" err="1">
              <a:solidFill>
                <a:srgbClr val="FFFFFF"/>
              </a:solidFill>
              <a:effectLst/>
              <a:highlight>
                <a:srgbClr val="FF00FF"/>
              </a:highlight>
              <a:latin typeface="Consolas" panose="020B0609020204030204" pitchFamily="49" charset="0"/>
            </a:rPr>
            <a:t>float</a:t>
          </a:r>
          <a:r>
            <a:rPr lang="fr-FR" sz="1300" b="0" kern="1200" dirty="0">
              <a:solidFill>
                <a:srgbClr val="FFFFFF"/>
              </a:solidFill>
              <a:effectLst/>
              <a:latin typeface="Consolas" panose="020B0609020204030204" pitchFamily="49" charset="0"/>
            </a:rPr>
            <a:t> </a:t>
          </a:r>
          <a:r>
            <a:rPr lang="fr-FR" sz="1300" b="0" kern="1200" dirty="0">
              <a:solidFill>
                <a:srgbClr val="569CD6"/>
              </a:solidFill>
              <a:effectLst/>
              <a:latin typeface="Consolas" panose="020B0609020204030204" pitchFamily="49" charset="0"/>
            </a:rPr>
            <a:t>&amp;</a:t>
          </a:r>
          <a:r>
            <a:rPr lang="fr-FR" sz="1300" b="0" kern="1200" dirty="0">
              <a:solidFill>
                <a:srgbClr val="9CDCFE"/>
              </a:solidFill>
              <a:effectLst/>
              <a:latin typeface="Consolas" panose="020B0609020204030204" pitchFamily="49" charset="0"/>
            </a:rPr>
            <a:t>a</a:t>
          </a:r>
          <a:r>
            <a:rPr lang="fr-FR" sz="1300" b="0" kern="1200" dirty="0">
              <a:solidFill>
                <a:srgbClr val="FFFFFF"/>
              </a:solidFill>
              <a:effectLst/>
              <a:latin typeface="Consolas" panose="020B0609020204030204" pitchFamily="49" charset="0"/>
            </a:rPr>
            <a:t>, </a:t>
          </a:r>
          <a:r>
            <a:rPr lang="fr-FR" sz="1300" b="0" kern="1200" dirty="0" err="1">
              <a:solidFill>
                <a:srgbClr val="FFFFFF"/>
              </a:solidFill>
              <a:effectLst/>
              <a:highlight>
                <a:srgbClr val="FF00FF"/>
              </a:highlight>
              <a:latin typeface="Consolas" panose="020B0609020204030204" pitchFamily="49" charset="0"/>
            </a:rPr>
            <a:t>float</a:t>
          </a:r>
          <a:r>
            <a:rPr lang="fr-FR" sz="1300" b="0" kern="1200" dirty="0">
              <a:solidFill>
                <a:srgbClr val="FFFFFF"/>
              </a:solidFill>
              <a:effectLst/>
              <a:latin typeface="Consolas" panose="020B0609020204030204" pitchFamily="49" charset="0"/>
            </a:rPr>
            <a:t> </a:t>
          </a:r>
          <a:r>
            <a:rPr lang="fr-FR" sz="1300" b="0" kern="1200" dirty="0">
              <a:solidFill>
                <a:srgbClr val="569CD6"/>
              </a:solidFill>
              <a:effectLst/>
              <a:latin typeface="Consolas" panose="020B0609020204030204" pitchFamily="49" charset="0"/>
            </a:rPr>
            <a:t>&amp;</a:t>
          </a:r>
          <a:r>
            <a:rPr lang="fr-FR" sz="1300" b="0" kern="1200" dirty="0">
              <a:solidFill>
                <a:srgbClr val="9CDCFE"/>
              </a:solidFill>
              <a:effectLst/>
              <a:latin typeface="Consolas" panose="020B0609020204030204" pitchFamily="49" charset="0"/>
            </a:rPr>
            <a:t>b</a:t>
          </a:r>
          <a:r>
            <a:rPr lang="fr-FR" sz="1300" b="0" kern="1200" dirty="0">
              <a:solidFill>
                <a:srgbClr val="FFFFFF"/>
              </a:solidFill>
              <a:effectLst/>
              <a:latin typeface="Consolas" panose="020B0609020204030204" pitchFamily="49" charset="0"/>
            </a:rPr>
            <a:t>) {</a:t>
          </a:r>
        </a:p>
        <a:p>
          <a:pPr marL="0" lvl="0" indent="0" algn="l" defTabSz="577850">
            <a:lnSpc>
              <a:spcPct val="90000"/>
            </a:lnSpc>
            <a:spcBef>
              <a:spcPct val="0"/>
            </a:spcBef>
            <a:spcAft>
              <a:spcPct val="35000"/>
            </a:spcAft>
            <a:buNone/>
          </a:pPr>
          <a:r>
            <a:rPr lang="fr-FR" sz="1300" b="0" kern="1200" dirty="0">
              <a:solidFill>
                <a:srgbClr val="FFFFFF"/>
              </a:solidFill>
              <a:effectLst/>
              <a:latin typeface="Consolas" panose="020B0609020204030204" pitchFamily="49" charset="0"/>
            </a:rPr>
            <a:t>  </a:t>
          </a:r>
          <a:r>
            <a:rPr lang="fr-FR" sz="1300" b="0" kern="1200" dirty="0" err="1">
              <a:solidFill>
                <a:srgbClr val="FFFFFF"/>
              </a:solidFill>
              <a:effectLst/>
              <a:highlight>
                <a:srgbClr val="FF00FF"/>
              </a:highlight>
              <a:latin typeface="Consolas" panose="020B0609020204030204" pitchFamily="49" charset="0"/>
            </a:rPr>
            <a:t>float</a:t>
          </a:r>
          <a:r>
            <a:rPr lang="fr-FR" sz="1300" b="0" kern="1200" dirty="0">
              <a:solidFill>
                <a:srgbClr val="FFFFFF"/>
              </a:solidFill>
              <a:effectLst/>
              <a:latin typeface="Consolas" panose="020B0609020204030204" pitchFamily="49" charset="0"/>
            </a:rPr>
            <a:t> temp </a:t>
          </a:r>
          <a:r>
            <a:rPr lang="fr-FR" sz="1300" b="0" kern="1200" dirty="0">
              <a:solidFill>
                <a:srgbClr val="D4D4D4"/>
              </a:solidFill>
              <a:effectLst/>
              <a:latin typeface="Consolas" panose="020B0609020204030204" pitchFamily="49" charset="0"/>
            </a:rPr>
            <a:t>=</a:t>
          </a:r>
          <a:r>
            <a:rPr lang="fr-FR" sz="1300" b="0" kern="1200" dirty="0">
              <a:solidFill>
                <a:srgbClr val="FFFFFF"/>
              </a:solidFill>
              <a:effectLst/>
              <a:latin typeface="Consolas" panose="020B0609020204030204" pitchFamily="49" charset="0"/>
            </a:rPr>
            <a:t> a;</a:t>
          </a:r>
        </a:p>
        <a:p>
          <a:pPr marL="0" lvl="0" indent="0" algn="l" defTabSz="577850">
            <a:lnSpc>
              <a:spcPct val="90000"/>
            </a:lnSpc>
            <a:spcBef>
              <a:spcPct val="0"/>
            </a:spcBef>
            <a:spcAft>
              <a:spcPct val="35000"/>
            </a:spcAft>
            <a:buNone/>
          </a:pPr>
          <a:r>
            <a:rPr lang="fr-FR" sz="1300" b="0" kern="1200" dirty="0">
              <a:solidFill>
                <a:srgbClr val="FFFFFF"/>
              </a:solidFill>
              <a:effectLst/>
              <a:latin typeface="Consolas" panose="020B0609020204030204" pitchFamily="49" charset="0"/>
            </a:rPr>
            <a:t>  a </a:t>
          </a:r>
          <a:r>
            <a:rPr lang="fr-FR" sz="1300" b="0" kern="1200" dirty="0">
              <a:solidFill>
                <a:srgbClr val="D4D4D4"/>
              </a:solidFill>
              <a:effectLst/>
              <a:latin typeface="Consolas" panose="020B0609020204030204" pitchFamily="49" charset="0"/>
            </a:rPr>
            <a:t>=</a:t>
          </a:r>
          <a:r>
            <a:rPr lang="fr-FR" sz="1300" b="0" kern="1200" dirty="0">
              <a:solidFill>
                <a:srgbClr val="FFFFFF"/>
              </a:solidFill>
              <a:effectLst/>
              <a:latin typeface="Consolas" panose="020B0609020204030204" pitchFamily="49" charset="0"/>
            </a:rPr>
            <a:t> b;</a:t>
          </a:r>
        </a:p>
        <a:p>
          <a:pPr marL="0" lvl="0" indent="0" algn="l" defTabSz="577850">
            <a:lnSpc>
              <a:spcPct val="90000"/>
            </a:lnSpc>
            <a:spcBef>
              <a:spcPct val="0"/>
            </a:spcBef>
            <a:spcAft>
              <a:spcPct val="35000"/>
            </a:spcAft>
            <a:buNone/>
          </a:pPr>
          <a:r>
            <a:rPr lang="fr-FR" sz="1300" b="0" kern="1200" dirty="0">
              <a:solidFill>
                <a:srgbClr val="FFFFFF"/>
              </a:solidFill>
              <a:effectLst/>
              <a:latin typeface="Consolas" panose="020B0609020204030204" pitchFamily="49" charset="0"/>
            </a:rPr>
            <a:t>  b </a:t>
          </a:r>
          <a:r>
            <a:rPr lang="fr-FR" sz="1300" b="0" kern="1200" dirty="0">
              <a:solidFill>
                <a:srgbClr val="D4D4D4"/>
              </a:solidFill>
              <a:effectLst/>
              <a:latin typeface="Consolas" panose="020B0609020204030204" pitchFamily="49" charset="0"/>
            </a:rPr>
            <a:t>=</a:t>
          </a:r>
          <a:r>
            <a:rPr lang="fr-FR" sz="1300" b="0" kern="1200" dirty="0">
              <a:solidFill>
                <a:srgbClr val="FFFFFF"/>
              </a:solidFill>
              <a:effectLst/>
              <a:latin typeface="Consolas" panose="020B0609020204030204" pitchFamily="49" charset="0"/>
            </a:rPr>
            <a:t> temp;</a:t>
          </a:r>
        </a:p>
        <a:p>
          <a:pPr marL="0" lvl="0" indent="0" algn="l" defTabSz="577850">
            <a:lnSpc>
              <a:spcPct val="90000"/>
            </a:lnSpc>
            <a:spcBef>
              <a:spcPct val="0"/>
            </a:spcBef>
            <a:spcAft>
              <a:spcPct val="35000"/>
            </a:spcAft>
            <a:buNone/>
          </a:pPr>
          <a:r>
            <a:rPr lang="fr-FR" sz="1300" b="0" kern="1200" dirty="0">
              <a:solidFill>
                <a:srgbClr val="FFFFFF"/>
              </a:solidFill>
              <a:effectLst/>
              <a:latin typeface="Consolas" panose="020B0609020204030204" pitchFamily="49" charset="0"/>
            </a:rPr>
            <a:t>}</a:t>
          </a:r>
          <a:endParaRPr lang="en-GB" sz="1300" kern="1200" dirty="0"/>
        </a:p>
      </dsp:txBody>
      <dsp:txXfrm>
        <a:off x="3899745" y="2732488"/>
        <a:ext cx="3492397" cy="156566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3170037" cy="4817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4143417" y="2"/>
            <a:ext cx="3170037" cy="481775"/>
          </a:xfrm>
          <a:prstGeom prst="rect">
            <a:avLst/>
          </a:prstGeom>
        </p:spPr>
        <p:txBody>
          <a:bodyPr vert="horz" lIns="91440" tIns="45720" rIns="91440" bIns="45720" rtlCol="0"/>
          <a:lstStyle>
            <a:lvl1pPr algn="r">
              <a:defRPr sz="1200"/>
            </a:lvl1pPr>
          </a:lstStyle>
          <a:p>
            <a:fld id="{86D088FE-3E68-47FE-8BA4-634CD34BABBC}" type="datetimeFigureOut">
              <a:rPr lang="en-GB" smtClean="0"/>
              <a:t>08/10/2024</a:t>
            </a:fld>
            <a:endParaRPr lang="en-GB"/>
          </a:p>
        </p:txBody>
      </p:sp>
      <p:sp>
        <p:nvSpPr>
          <p:cNvPr id="4" name="Footer Placeholder 3"/>
          <p:cNvSpPr>
            <a:spLocks noGrp="1"/>
          </p:cNvSpPr>
          <p:nvPr>
            <p:ph type="ftr" sz="quarter" idx="2"/>
          </p:nvPr>
        </p:nvSpPr>
        <p:spPr>
          <a:xfrm>
            <a:off x="1" y="9119426"/>
            <a:ext cx="3170037" cy="48177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4143417" y="9119426"/>
            <a:ext cx="3170037" cy="481774"/>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20" cy="48172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588" y="1"/>
            <a:ext cx="3169920" cy="481728"/>
          </a:xfrm>
          <a:prstGeom prst="rect">
            <a:avLst/>
          </a:prstGeom>
        </p:spPr>
        <p:txBody>
          <a:bodyPr vert="horz" lIns="91440" tIns="45720" rIns="91440" bIns="45720" rtlCol="0"/>
          <a:lstStyle>
            <a:lvl1pPr algn="r">
              <a:defRPr sz="1200"/>
            </a:lvl1pPr>
          </a:lstStyle>
          <a:p>
            <a:fld id="{1D6B66C6-1E92-0F4E-A300-9D4ED1F0C23F}" type="datetimeFigureOut">
              <a:rPr lang="en-GB" smtClean="0"/>
              <a:t>08/10/2024</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520" y="4620579"/>
            <a:ext cx="5852160" cy="378047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2" y="9119476"/>
            <a:ext cx="3169920" cy="48172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588" y="9119476"/>
            <a:ext cx="3169920" cy="48172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7CA668"/>
                </a:solidFill>
                <a:effectLst/>
                <a:latin typeface="Consolas" panose="020B0609020204030204" pitchFamily="49" charset="0"/>
              </a:rPr>
              <a:t>Template overloading and template </a:t>
            </a:r>
            <a:r>
              <a:rPr lang="en-US" b="0" dirty="0" err="1">
                <a:solidFill>
                  <a:srgbClr val="7CA668"/>
                </a:solidFill>
                <a:effectLst/>
                <a:latin typeface="Consolas" panose="020B0609020204030204" pitchFamily="49" charset="0"/>
              </a:rPr>
              <a:t>specialisation</a:t>
            </a:r>
            <a:r>
              <a:rPr lang="en-US" b="0" dirty="0">
                <a:solidFill>
                  <a:srgbClr val="7CA668"/>
                </a:solidFill>
                <a:effectLst/>
                <a:latin typeface="Consolas" panose="020B0609020204030204" pitchFamily="49" charset="0"/>
              </a:rPr>
              <a:t> are beyond the scope of this course.</a:t>
            </a:r>
            <a:endParaRPr lang="en-US" b="0" dirty="0">
              <a:solidFill>
                <a:srgbClr val="FFFFFF"/>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897937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using Template Functions from a coding perspective</a:t>
            </a:r>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2622967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Template Functions – from a reverse engineering perspective</a:t>
            </a:r>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1860180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168130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2636838" y="619125"/>
            <a:ext cx="10404476" cy="5853113"/>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793725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1417676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Templates have been available from the earliest design aspects of C++, but were only finalised and formalised with the ISO C++98 standard.</a:t>
            </a:r>
          </a:p>
          <a:p>
            <a:endParaRPr lang="en-GB" dirty="0"/>
          </a:p>
          <a:p>
            <a:r>
              <a:rPr lang="en-GB" dirty="0"/>
              <a:t>In this example, the templated function could be called using integers, floats etc.</a:t>
            </a:r>
          </a:p>
          <a:p>
            <a:endParaRPr lang="en-GB" dirty="0"/>
          </a:p>
          <a:p>
            <a:r>
              <a:rPr lang="en-GB" dirty="0"/>
              <a:t>“T” is simply the placeholder for a real type.</a:t>
            </a:r>
          </a:p>
          <a:p>
            <a:endParaRPr lang="en-GB" dirty="0"/>
          </a:p>
          <a:p>
            <a:r>
              <a:rPr lang="en-GB" dirty="0"/>
              <a:t>Each type becomes “T”, allowing the declaration of “T” type variables used in the swap mechanism (notice the references).</a:t>
            </a:r>
          </a:p>
          <a:p>
            <a:endParaRPr lang="en-GB" dirty="0"/>
          </a:p>
          <a:p>
            <a:r>
              <a:rPr lang="en-GB" dirty="0"/>
              <a:t>Template functions have been around for a while but have seen modifications in C++11 and C++20 to certain aspects.</a:t>
            </a:r>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260681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compiler will generate the specific version of the template function as each type is passed as its pair of arguments, i.e. int, float etc.</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2442347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7CA668"/>
                </a:solidFill>
                <a:effectLst/>
                <a:latin typeface="Consolas" panose="020B0609020204030204" pitchFamily="49" charset="0"/>
              </a:rPr>
              <a:t>We can make deducting recipe-amounts from our hoppers easier by providing suitable the -= operator for the Hopper class.</a:t>
            </a:r>
            <a:endParaRPr lang="en-US" b="0" dirty="0">
              <a:solidFill>
                <a:srgbClr val="FFFFFF"/>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2021851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7CA668"/>
                </a:solidFill>
                <a:effectLst/>
                <a:latin typeface="Consolas" panose="020B0609020204030204" pitchFamily="49" charset="0"/>
              </a:rPr>
              <a:t>For each class of operator, we can derive some of them from a defined sub-set. This is called operator delegation.</a:t>
            </a:r>
            <a:endParaRPr lang="en-US" b="0" dirty="0">
              <a:solidFill>
                <a:srgbClr val="FFFFFF"/>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4043907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CA668"/>
                </a:solidFill>
                <a:effectLst/>
                <a:latin typeface="Consolas" panose="020B0609020204030204" pitchFamily="49" charset="0"/>
              </a:rPr>
              <a:t>The post-fix increment &amp; decrement operators take an un-named int argument. This is an ugly trick to signal to the compiler which operator to use. No argument is actually generated or used!</a:t>
            </a:r>
            <a:endParaRPr lang="en-US" b="0" dirty="0">
              <a:solidFill>
                <a:srgbClr val="FFFFFF"/>
              </a:solidFill>
              <a:effectLst/>
              <a:latin typeface="Consolas" panose="020B0609020204030204" pitchFamily="49" charset="0"/>
            </a:endParaRP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Const copy return values are not normally useful - its a copy, so why bother to make it constant; it offers no protection! Code-linters may scold you. However, in this case it provides an important protection against a bug.</a:t>
            </a:r>
            <a:endParaRPr lang="en-US" b="0" dirty="0">
              <a:solidFill>
                <a:srgbClr val="FFFFFF"/>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2582680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CA668"/>
                </a:solidFill>
                <a:effectLst/>
                <a:latin typeface="Consolas" panose="020B0609020204030204" pitchFamily="49" charset="0"/>
              </a:rPr>
              <a:t>template&lt;</a:t>
            </a:r>
            <a:r>
              <a:rPr lang="en-US" b="0" dirty="0" err="1">
                <a:solidFill>
                  <a:srgbClr val="7CA668"/>
                </a:solidFill>
                <a:effectLst/>
                <a:latin typeface="Consolas" panose="020B0609020204030204" pitchFamily="49" charset="0"/>
              </a:rPr>
              <a:t>typename</a:t>
            </a:r>
            <a:r>
              <a:rPr lang="en-US" b="0" dirty="0">
                <a:solidFill>
                  <a:srgbClr val="7CA668"/>
                </a:solidFill>
                <a:effectLst/>
                <a:latin typeface="Consolas" panose="020B0609020204030204" pitchFamily="49" charset="0"/>
              </a:rPr>
              <a:t> T&gt;</a:t>
            </a:r>
          </a:p>
          <a:p>
            <a:endParaRPr lang="en-US" b="0" dirty="0">
              <a:solidFill>
                <a:srgbClr val="FFFFFF"/>
              </a:solidFill>
              <a:effectLst/>
              <a:latin typeface="Consolas" panose="020B0609020204030204" pitchFamily="49" charset="0"/>
            </a:endParaRPr>
          </a:p>
          <a:p>
            <a:pPr marL="171450" indent="-171450">
              <a:spcAft>
                <a:spcPts val="600"/>
              </a:spcAft>
              <a:buFont typeface="Arial" panose="020B0604020202020204" pitchFamily="34" charset="0"/>
              <a:buChar char="•"/>
            </a:pPr>
            <a:r>
              <a:rPr lang="en-US" b="0" dirty="0">
                <a:solidFill>
                  <a:srgbClr val="7CA668"/>
                </a:solidFill>
                <a:effectLst/>
                <a:latin typeface="Consolas" panose="020B0609020204030204" pitchFamily="49" charset="0"/>
              </a:rPr>
              <a:t>"template" tells the compiler that the following definition is generic code that is to be expanded at the point where it is called by the client.</a:t>
            </a:r>
            <a:endParaRPr lang="en-US" b="0" dirty="0">
              <a:solidFill>
                <a:srgbClr val="FFFFFF"/>
              </a:solidFill>
              <a:effectLst/>
              <a:latin typeface="Consolas" panose="020B0609020204030204" pitchFamily="49" charset="0"/>
            </a:endParaRPr>
          </a:p>
          <a:p>
            <a:pPr marL="171450" indent="-171450">
              <a:spcAft>
                <a:spcPts val="600"/>
              </a:spcAft>
              <a:buFont typeface="Arial" panose="020B0604020202020204" pitchFamily="34" charset="0"/>
              <a:buChar char="•"/>
            </a:pPr>
            <a:r>
              <a:rPr lang="en-US" b="0" dirty="0">
                <a:solidFill>
                  <a:srgbClr val="7CA668"/>
                </a:solidFill>
                <a:effectLst/>
                <a:latin typeface="Consolas" panose="020B0609020204030204" pitchFamily="49" charset="0"/>
              </a:rPr>
              <a:t>&lt;</a:t>
            </a:r>
            <a:r>
              <a:rPr lang="en-US" b="0" dirty="0" err="1">
                <a:solidFill>
                  <a:srgbClr val="7CA668"/>
                </a:solidFill>
                <a:effectLst/>
                <a:latin typeface="Consolas" panose="020B0609020204030204" pitchFamily="49" charset="0"/>
              </a:rPr>
              <a:t>typename</a:t>
            </a:r>
            <a:r>
              <a:rPr lang="en-US" b="0" dirty="0">
                <a:solidFill>
                  <a:srgbClr val="7CA668"/>
                </a:solidFill>
                <a:effectLst/>
                <a:latin typeface="Consolas" panose="020B0609020204030204" pitchFamily="49" charset="0"/>
              </a:rPr>
              <a:t> T&gt; tells the compiler that the identifier T is a place-holder for a type-name.</a:t>
            </a:r>
            <a:endParaRPr lang="en-US" b="0" dirty="0">
              <a:solidFill>
                <a:srgbClr val="FFFFFF"/>
              </a:solidFill>
              <a:effectLst/>
              <a:latin typeface="Consolas" panose="020B0609020204030204" pitchFamily="49" charset="0"/>
            </a:endParaRPr>
          </a:p>
          <a:p>
            <a:pPr marL="171450" indent="-171450">
              <a:spcAft>
                <a:spcPts val="600"/>
              </a:spcAft>
              <a:buFont typeface="Arial" panose="020B0604020202020204" pitchFamily="34" charset="0"/>
              <a:buChar char="•"/>
            </a:pPr>
            <a:r>
              <a:rPr lang="en-US" b="0" dirty="0">
                <a:solidFill>
                  <a:srgbClr val="7CA668"/>
                </a:solidFill>
                <a:effectLst/>
                <a:latin typeface="Consolas" panose="020B0609020204030204" pitchFamily="49" charset="0"/>
              </a:rPr>
              <a:t>You may see &lt;class C&gt; in older code. The meaning is the same.</a:t>
            </a:r>
            <a:endParaRPr lang="en-US" b="0" dirty="0">
              <a:solidFill>
                <a:srgbClr val="FFFFFF"/>
              </a:solidFill>
              <a:effectLst/>
              <a:latin typeface="Consolas" panose="020B0609020204030204" pitchFamily="49" charset="0"/>
            </a:endParaRPr>
          </a:p>
          <a:p>
            <a:pPr marL="171450" indent="-171450">
              <a:spcAft>
                <a:spcPts val="600"/>
              </a:spcAft>
              <a:buFont typeface="Arial" panose="020B0604020202020204" pitchFamily="34" charset="0"/>
              <a:buChar char="•"/>
            </a:pPr>
            <a:r>
              <a:rPr lang="en-US" b="0" dirty="0">
                <a:solidFill>
                  <a:srgbClr val="7CA668"/>
                </a:solidFill>
                <a:effectLst/>
                <a:latin typeface="Consolas" panose="020B0609020204030204" pitchFamily="49" charset="0"/>
              </a:rPr>
              <a:t>T is just a place-holder-name. You can use any descriptive name you wish.</a:t>
            </a:r>
            <a:endParaRPr lang="en-US" b="0" dirty="0">
              <a:solidFill>
                <a:srgbClr val="FFFFFF"/>
              </a:solidFill>
              <a:effectLst/>
              <a:latin typeface="Consolas" panose="020B0609020204030204" pitchFamily="49" charset="0"/>
            </a:endParaRPr>
          </a:p>
          <a:p>
            <a:pPr marL="171450" indent="-171450">
              <a:spcAft>
                <a:spcPts val="600"/>
              </a:spcAft>
              <a:buFont typeface="Arial" panose="020B0604020202020204" pitchFamily="34" charset="0"/>
              <a:buChar char="•"/>
            </a:pPr>
            <a:r>
              <a:rPr lang="en-US" b="0" dirty="0">
                <a:solidFill>
                  <a:srgbClr val="FFFFFF"/>
                </a:solidFill>
                <a:effectLst/>
                <a:latin typeface="Consolas" panose="020B0609020204030204" pitchFamily="49" charset="0"/>
              </a:rPr>
              <a:t>The list inside the &lt; &gt; are called the template parameters. They are usually </a:t>
            </a:r>
            <a:r>
              <a:rPr lang="en-US" b="0" dirty="0" err="1">
                <a:solidFill>
                  <a:srgbClr val="FFFFFF"/>
                </a:solidFill>
                <a:effectLst/>
                <a:latin typeface="Consolas" panose="020B0609020204030204" pitchFamily="49" charset="0"/>
              </a:rPr>
              <a:t>typename's</a:t>
            </a:r>
            <a:r>
              <a:rPr lang="en-US" b="0" dirty="0">
                <a:solidFill>
                  <a:srgbClr val="FFFFFF"/>
                </a:solidFill>
                <a:effectLst/>
                <a:latin typeface="Consolas" panose="020B0609020204030204" pitchFamily="49" charset="0"/>
              </a:rPr>
              <a:t> but do not have to be. They can also be values of specified types, such as int or Widget or auto. Value template arguments must be compile-time constants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267096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7CA668"/>
                </a:solidFill>
                <a:effectLst/>
                <a:latin typeface="Consolas" panose="020B0609020204030204" pitchFamily="49" charset="0"/>
              </a:rPr>
              <a:t>If a class needs to make use of templated helper functions, such as these templated sum operators, it is best to place the class definition in its own separate namespace. That namespace can then bring in the specific functions required with using directives.</a:t>
            </a:r>
            <a:endParaRPr lang="en-US" b="0" dirty="0">
              <a:solidFill>
                <a:srgbClr val="FFFFFF"/>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21922962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4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164196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7777855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 id="2147483720" r:id="rId33"/>
    <p:sldLayoutId id="2147483721" r:id="rId34"/>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8"/>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8"/>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8"/>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8"/>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8"/>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3425215"/>
            <a:ext cx="6596062" cy="2431485"/>
          </a:xfrm>
        </p:spPr>
        <p:txBody>
          <a:bodyPr anchor="t"/>
          <a:lstStyle/>
          <a:p>
            <a:r>
              <a:rPr lang="en-GB" sz="4800" dirty="0"/>
              <a:t>Advanced C++ Internals: Chapter 12: </a:t>
            </a:r>
            <a:br>
              <a:rPr lang="en-GB" sz="4800" dirty="0"/>
            </a:br>
            <a:r>
              <a:rPr lang="en-GB" sz="4800" i="1" dirty="0"/>
              <a:t>C++ Template Functions</a:t>
            </a:r>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ZACOCPPINT</a:t>
            </a:r>
          </a:p>
          <a:p>
            <a:pPr marL="0" indent="0">
              <a:buNone/>
            </a:pPr>
            <a:endParaRPr lang="en-US" dirty="0"/>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89B525-28D2-04A0-AF1A-4E23C907D5FD}"/>
              </a:ext>
            </a:extLst>
          </p:cNvPr>
          <p:cNvSpPr>
            <a:spLocks noGrp="1"/>
          </p:cNvSpPr>
          <p:nvPr>
            <p:ph type="body" sz="quarter" idx="10"/>
          </p:nvPr>
        </p:nvSpPr>
        <p:spPr/>
        <p:txBody>
          <a:bodyPr/>
          <a:lstStyle/>
          <a:p>
            <a:r>
              <a:rPr lang="en-GB" cap="none" dirty="0"/>
              <a:t>Accessing Templated Operators</a:t>
            </a:r>
          </a:p>
        </p:txBody>
      </p:sp>
      <p:sp>
        <p:nvSpPr>
          <p:cNvPr id="4" name="TextBox 3">
            <a:extLst>
              <a:ext uri="{FF2B5EF4-FFF2-40B4-BE49-F238E27FC236}">
                <a16:creationId xmlns:a16="http://schemas.microsoft.com/office/drawing/2014/main" id="{56438C8A-C8A7-FAF8-9895-708D2F95ADF0}"/>
              </a:ext>
            </a:extLst>
          </p:cNvPr>
          <p:cNvSpPr txBox="1"/>
          <p:nvPr/>
        </p:nvSpPr>
        <p:spPr>
          <a:xfrm>
            <a:off x="4425007" y="512031"/>
            <a:ext cx="6887184" cy="1077218"/>
          </a:xfrm>
          <a:prstGeom prst="rect">
            <a:avLst/>
          </a:prstGeom>
          <a:solidFill>
            <a:srgbClr val="000000"/>
          </a:solidFill>
        </p:spPr>
        <p:txBody>
          <a:bodyPr wrap="square">
            <a:spAutoFit/>
          </a:bodyPr>
          <a:lstStyle/>
          <a:p>
            <a:r>
              <a:rPr lang="en-US" sz="1600" b="0" dirty="0">
                <a:solidFill>
                  <a:srgbClr val="569CD6"/>
                </a:solidFill>
                <a:effectLst/>
                <a:latin typeface="Consolas" panose="020B0609020204030204" pitchFamily="49" charset="0"/>
              </a:rPr>
              <a:t>namespace</a:t>
            </a:r>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hopper</a:t>
            </a:r>
            <a:r>
              <a:rPr lang="en-US" sz="1600" b="0" dirty="0">
                <a:solidFill>
                  <a:srgbClr val="FFFFFF"/>
                </a:solidFill>
                <a:effectLst/>
                <a:latin typeface="Consolas" panose="020B0609020204030204" pitchFamily="49" charset="0"/>
              </a:rPr>
              <a:t> {</a:t>
            </a:r>
          </a:p>
          <a:p>
            <a:r>
              <a:rPr lang="en-US" sz="1600" b="0" dirty="0">
                <a:solidFill>
                  <a:srgbClr val="FFFFFF"/>
                </a:solidFill>
                <a:effectLst/>
                <a:latin typeface="Consolas" panose="020B0609020204030204" pitchFamily="49" charset="0"/>
              </a:rPr>
              <a:t>    </a:t>
            </a:r>
            <a:r>
              <a:rPr lang="en-US" sz="1600" b="0" dirty="0">
                <a:solidFill>
                  <a:srgbClr val="C586C0"/>
                </a:solidFill>
                <a:effectLst/>
                <a:latin typeface="Consolas" panose="020B0609020204030204" pitchFamily="49" charset="0"/>
              </a:rPr>
              <a:t>using</a:t>
            </a:r>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namespace</a:t>
            </a:r>
            <a:r>
              <a:rPr lang="en-US" sz="1600" b="0" dirty="0">
                <a:solidFill>
                  <a:srgbClr val="FFFFFF"/>
                </a:solidFill>
                <a:effectLst/>
                <a:latin typeface="Consolas" panose="020B0609020204030204" pitchFamily="49" charset="0"/>
              </a:rPr>
              <a:t> </a:t>
            </a:r>
            <a:r>
              <a:rPr lang="en-US" sz="1600" b="0" dirty="0" err="1">
                <a:solidFill>
                  <a:srgbClr val="4EC9B0"/>
                </a:solidFill>
                <a:effectLst/>
                <a:latin typeface="Consolas" panose="020B0609020204030204" pitchFamily="49" charset="0"/>
              </a:rPr>
              <a:t>sum_Operators</a:t>
            </a:r>
            <a:r>
              <a:rPr lang="en-US" sz="1600" b="0" dirty="0">
                <a:solidFill>
                  <a:srgbClr val="FFFFFF"/>
                </a:solidFill>
                <a:effectLst/>
                <a:latin typeface="Consolas" panose="020B0609020204030204" pitchFamily="49" charset="0"/>
              </a:rPr>
              <a:t>;</a:t>
            </a:r>
          </a:p>
          <a:p>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class</a:t>
            </a:r>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Hopper</a:t>
            </a:r>
            <a:r>
              <a:rPr lang="en-US" sz="1600" b="0" dirty="0">
                <a:solidFill>
                  <a:srgbClr val="FFFFFF"/>
                </a:solidFill>
                <a:effectLst/>
                <a:latin typeface="Consolas" panose="020B0609020204030204" pitchFamily="49" charset="0"/>
              </a:rPr>
              <a:t> {</a:t>
            </a:r>
          </a:p>
          <a:p>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public:</a:t>
            </a:r>
            <a:endParaRPr lang="en-US" sz="1600" b="0" dirty="0">
              <a:solidFill>
                <a:srgbClr val="FFFFFF"/>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51A22774-2723-4580-C119-5B0C0298E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641" y="512031"/>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0CF6C9-DEA3-5038-4555-A2B30572A0DF}"/>
              </a:ext>
            </a:extLst>
          </p:cNvPr>
          <p:cNvSpPr txBox="1"/>
          <p:nvPr/>
        </p:nvSpPr>
        <p:spPr>
          <a:xfrm>
            <a:off x="4425007" y="2105561"/>
            <a:ext cx="6887184" cy="3539430"/>
          </a:xfrm>
          <a:prstGeom prst="rect">
            <a:avLst/>
          </a:prstGeom>
          <a:solidFill>
            <a:srgbClr val="000000"/>
          </a:solidFill>
        </p:spPr>
        <p:txBody>
          <a:bodyPr wrap="square">
            <a:spAutoFit/>
          </a:bodyPr>
          <a:lstStyle/>
          <a:p>
            <a:r>
              <a:rPr lang="en-GB" sz="1600" b="0" dirty="0">
                <a:solidFill>
                  <a:srgbClr val="FFFFFF"/>
                </a:solidFill>
                <a:effectLst/>
                <a:latin typeface="Consolas" panose="020B0609020204030204" pitchFamily="49" charset="0"/>
              </a:rPr>
              <a:t>{   </a:t>
            </a:r>
            <a:r>
              <a:rPr lang="en-GB" sz="1600" b="0" dirty="0">
                <a:solidFill>
                  <a:srgbClr val="C586C0"/>
                </a:solidFill>
                <a:effectLst/>
                <a:latin typeface="Consolas" panose="020B0609020204030204" pitchFamily="49" charset="0"/>
              </a:rPr>
              <a:t>using</a:t>
            </a:r>
            <a:r>
              <a:rPr lang="en-GB" sz="1600" b="0" dirty="0">
                <a:solidFill>
                  <a:srgbClr val="FFFFFF"/>
                </a:solidFill>
                <a:effectLst/>
                <a:latin typeface="Consolas" panose="020B0609020204030204" pitchFamily="49" charset="0"/>
              </a:rPr>
              <a:t> </a:t>
            </a:r>
            <a:r>
              <a:rPr lang="en-GB" sz="1600" b="0" dirty="0">
                <a:solidFill>
                  <a:srgbClr val="569CD6"/>
                </a:solidFill>
                <a:effectLst/>
                <a:latin typeface="Consolas" panose="020B0609020204030204" pitchFamily="49" charset="0"/>
              </a:rPr>
              <a:t>namespace</a:t>
            </a:r>
            <a:r>
              <a:rPr lang="en-GB" sz="1600" b="0" dirty="0">
                <a:solidFill>
                  <a:srgbClr val="FFFFFF"/>
                </a:solidFill>
                <a:effectLst/>
                <a:latin typeface="Consolas" panose="020B0609020204030204" pitchFamily="49" charset="0"/>
              </a:rPr>
              <a:t> </a:t>
            </a:r>
            <a:r>
              <a:rPr lang="en-GB" sz="1600" b="0" dirty="0">
                <a:solidFill>
                  <a:srgbClr val="4EC9B0"/>
                </a:solidFill>
                <a:effectLst/>
                <a:latin typeface="Consolas" panose="020B0609020204030204" pitchFamily="49" charset="0"/>
              </a:rPr>
              <a:t>hopper</a:t>
            </a:r>
            <a:r>
              <a:rPr lang="en-GB" sz="1600" b="0" dirty="0">
                <a:solidFill>
                  <a:srgbClr val="FFFFFF"/>
                </a:solidFill>
                <a:effectLst/>
                <a:latin typeface="Consolas" panose="020B0609020204030204" pitchFamily="49" charset="0"/>
              </a:rPr>
              <a:t>;</a:t>
            </a:r>
          </a:p>
          <a:p>
            <a:r>
              <a:rPr lang="en-GB" sz="1600" b="0" dirty="0">
                <a:solidFill>
                  <a:srgbClr val="FFFFFF"/>
                </a:solidFill>
                <a:effectLst/>
                <a:latin typeface="Consolas" panose="020B0609020204030204" pitchFamily="49" charset="0"/>
              </a:rPr>
              <a:t>    </a:t>
            </a:r>
            <a:r>
              <a:rPr lang="en-GB" sz="1600" b="0" dirty="0">
                <a:solidFill>
                  <a:srgbClr val="569CD6"/>
                </a:solidFill>
                <a:effectLst/>
                <a:latin typeface="Consolas" panose="020B0609020204030204" pitchFamily="49" charset="0"/>
              </a:rPr>
              <a:t>auto</a:t>
            </a:r>
            <a:r>
              <a:rPr lang="en-GB" sz="1600" b="0" dirty="0">
                <a:solidFill>
                  <a:srgbClr val="FFFFFF"/>
                </a:solidFill>
                <a:effectLst/>
                <a:latin typeface="Consolas" panose="020B0609020204030204" pitchFamily="49" charset="0"/>
              </a:rPr>
              <a:t> </a:t>
            </a:r>
            <a:r>
              <a:rPr lang="en-GB" sz="1600" b="0" dirty="0" err="1">
                <a:solidFill>
                  <a:srgbClr val="FFFFFF"/>
                </a:solidFill>
                <a:effectLst/>
                <a:latin typeface="Consolas" panose="020B0609020204030204" pitchFamily="49" charset="0"/>
              </a:rPr>
              <a:t>waterHopper</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 Hopper{ </a:t>
            </a:r>
            <a:r>
              <a:rPr lang="en-GB" sz="1600" b="0" dirty="0">
                <a:solidFill>
                  <a:srgbClr val="CE9178"/>
                </a:solidFill>
                <a:effectLst/>
                <a:latin typeface="Consolas" panose="020B0609020204030204" pitchFamily="49" charset="0"/>
              </a:rPr>
              <a:t>"Water"</a:t>
            </a:r>
            <a:r>
              <a:rPr lang="en-GB" sz="1600" b="0" dirty="0">
                <a:solidFill>
                  <a:srgbClr val="FFFFFF"/>
                </a:solidFill>
                <a:effectLst/>
                <a:latin typeface="Consolas" panose="020B0609020204030204" pitchFamily="49" charset="0"/>
              </a:rPr>
              <a:t>, </a:t>
            </a:r>
            <a:r>
              <a:rPr lang="en-GB" sz="1600" b="0" dirty="0">
                <a:solidFill>
                  <a:srgbClr val="B5CEA8"/>
                </a:solidFill>
                <a:effectLst/>
                <a:latin typeface="Consolas" panose="020B0609020204030204" pitchFamily="49" charset="0"/>
              </a:rPr>
              <a:t>100</a:t>
            </a:r>
            <a:r>
              <a:rPr lang="en-GB" sz="1600" b="0" dirty="0">
                <a:solidFill>
                  <a:srgbClr val="FFFFFF"/>
                </a:solidFill>
                <a:effectLst/>
                <a:latin typeface="Consolas" panose="020B0609020204030204" pitchFamily="49" charset="0"/>
              </a:rPr>
              <a:t> };</a:t>
            </a:r>
          </a:p>
          <a:p>
            <a:r>
              <a:rPr lang="en-GB" sz="1600" b="0" dirty="0">
                <a:solidFill>
                  <a:srgbClr val="FFFFFF"/>
                </a:solidFill>
                <a:effectLst/>
                <a:latin typeface="Consolas" panose="020B0609020204030204" pitchFamily="49" charset="0"/>
              </a:rPr>
              <a:t>    </a:t>
            </a:r>
            <a:r>
              <a:rPr lang="en-GB" sz="1600" b="0" dirty="0" err="1">
                <a:solidFill>
                  <a:srgbClr val="9CDCFE"/>
                </a:solidFill>
                <a:effectLst/>
                <a:latin typeface="Consolas" panose="020B0609020204030204" pitchFamily="49" charset="0"/>
              </a:rPr>
              <a:t>waterHopper</a:t>
            </a:r>
            <a:r>
              <a:rPr lang="en-GB" sz="1600" b="0" dirty="0" err="1">
                <a:solidFill>
                  <a:srgbClr val="FFFFFF"/>
                </a:solidFill>
                <a:effectLst/>
                <a:latin typeface="Consolas" panose="020B0609020204030204" pitchFamily="49" charset="0"/>
              </a:rPr>
              <a:t>.</a:t>
            </a:r>
            <a:r>
              <a:rPr lang="en-GB" sz="1600" b="0" dirty="0" err="1">
                <a:solidFill>
                  <a:srgbClr val="DCDCAA"/>
                </a:solidFill>
                <a:effectLst/>
                <a:latin typeface="Consolas" panose="020B0609020204030204" pitchFamily="49" charset="0"/>
              </a:rPr>
              <a:t>refill</a:t>
            </a:r>
            <a:r>
              <a:rPr lang="en-GB" sz="1600" b="0" dirty="0">
                <a:solidFill>
                  <a:srgbClr val="FFFFFF"/>
                </a:solidFill>
                <a:effectLst/>
                <a:latin typeface="Consolas" panose="020B0609020204030204" pitchFamily="49" charset="0"/>
              </a:rPr>
              <a:t>(</a:t>
            </a:r>
            <a:r>
              <a:rPr lang="en-GB" sz="1600" b="0" dirty="0" err="1">
                <a:solidFill>
                  <a:srgbClr val="9CDCFE"/>
                </a:solidFill>
                <a:effectLst/>
                <a:latin typeface="Consolas" panose="020B0609020204030204" pitchFamily="49" charset="0"/>
              </a:rPr>
              <a:t>waterHopper</a:t>
            </a:r>
            <a:r>
              <a:rPr lang="en-GB" sz="1600" b="0" dirty="0" err="1">
                <a:solidFill>
                  <a:srgbClr val="FFFFFF"/>
                </a:solidFill>
                <a:effectLst/>
                <a:latin typeface="Consolas" panose="020B0609020204030204" pitchFamily="49" charset="0"/>
              </a:rPr>
              <a:t>.</a:t>
            </a:r>
            <a:r>
              <a:rPr lang="en-GB" sz="1600" b="0" dirty="0" err="1">
                <a:solidFill>
                  <a:srgbClr val="DCDCAA"/>
                </a:solidFill>
                <a:effectLst/>
                <a:latin typeface="Consolas" panose="020B0609020204030204" pitchFamily="49" charset="0"/>
              </a:rPr>
              <a:t>capacity</a:t>
            </a:r>
            <a:r>
              <a:rPr lang="en-GB" sz="1600" b="0" dirty="0">
                <a:solidFill>
                  <a:srgbClr val="FFFFFF"/>
                </a:solidFill>
                <a:effectLst/>
                <a:latin typeface="Consolas" panose="020B0609020204030204" pitchFamily="49" charset="0"/>
              </a:rPr>
              <a:t>());</a:t>
            </a:r>
          </a:p>
          <a:p>
            <a:r>
              <a:rPr lang="en-GB" sz="1600" b="0" dirty="0">
                <a:solidFill>
                  <a:srgbClr val="FFFFFF"/>
                </a:solidFill>
                <a:effectLst/>
                <a:latin typeface="Consolas" panose="020B0609020204030204" pitchFamily="49" charset="0"/>
              </a:rPr>
              <a:t>    </a:t>
            </a:r>
            <a:r>
              <a:rPr lang="en-GB" sz="1600" b="0" dirty="0" err="1">
                <a:solidFill>
                  <a:srgbClr val="FFFFFF"/>
                </a:solidFill>
                <a:effectLst/>
                <a:latin typeface="Consolas" panose="020B0609020204030204" pitchFamily="49" charset="0"/>
              </a:rPr>
              <a:t>cout</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&lt;&lt;</a:t>
            </a:r>
            <a:r>
              <a:rPr lang="en-GB" sz="1600" b="0" dirty="0">
                <a:solidFill>
                  <a:srgbClr val="FFFFFF"/>
                </a:solidFill>
                <a:effectLst/>
                <a:latin typeface="Consolas" panose="020B0609020204030204" pitchFamily="49" charset="0"/>
              </a:rPr>
              <a:t> </a:t>
            </a:r>
            <a:r>
              <a:rPr lang="en-GB" sz="1600" b="0" dirty="0">
                <a:solidFill>
                  <a:srgbClr val="CE9178"/>
                </a:solidFill>
                <a:effectLst/>
                <a:latin typeface="Consolas" panose="020B0609020204030204" pitchFamily="49" charset="0"/>
              </a:rPr>
              <a:t>"</a:t>
            </a:r>
            <a:r>
              <a:rPr lang="en-GB" sz="1600" b="0" dirty="0" err="1">
                <a:solidFill>
                  <a:srgbClr val="CE9178"/>
                </a:solidFill>
                <a:effectLst/>
                <a:latin typeface="Consolas" panose="020B0609020204030204" pitchFamily="49" charset="0"/>
              </a:rPr>
              <a:t>waterHopper</a:t>
            </a:r>
            <a:r>
              <a:rPr lang="en-GB" sz="1600" b="0" dirty="0">
                <a:solidFill>
                  <a:srgbClr val="CE9178"/>
                </a:solidFill>
                <a:effectLst/>
                <a:latin typeface="Consolas" panose="020B0609020204030204" pitchFamily="49" charset="0"/>
              </a:rPr>
              <a:t> Post--:"</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&lt;&lt;</a:t>
            </a:r>
            <a:r>
              <a:rPr lang="en-GB" sz="1600" b="0" dirty="0">
                <a:solidFill>
                  <a:srgbClr val="FFFFFF"/>
                </a:solidFill>
                <a:effectLst/>
                <a:latin typeface="Consolas" panose="020B0609020204030204" pitchFamily="49" charset="0"/>
              </a:rPr>
              <a:t> </a:t>
            </a:r>
            <a:r>
              <a:rPr lang="en-GB" sz="1600" b="0" dirty="0">
                <a:solidFill>
                  <a:srgbClr val="569CD6"/>
                </a:solidFill>
                <a:effectLst/>
                <a:latin typeface="Consolas" panose="020B0609020204030204" pitchFamily="49" charset="0"/>
              </a:rPr>
              <a:t>int</a:t>
            </a:r>
            <a:r>
              <a:rPr lang="en-GB" sz="1600" b="0" dirty="0">
                <a:solidFill>
                  <a:srgbClr val="FFFFFF"/>
                </a:solidFill>
                <a:effectLst/>
                <a:latin typeface="Consolas" panose="020B0609020204030204" pitchFamily="49" charset="0"/>
              </a:rPr>
              <a:t>(</a:t>
            </a:r>
            <a:r>
              <a:rPr lang="en-GB" sz="1600" b="0" dirty="0" err="1">
                <a:solidFill>
                  <a:srgbClr val="FFFFFF"/>
                </a:solidFill>
                <a:effectLst/>
                <a:latin typeface="Consolas" panose="020B0609020204030204" pitchFamily="49" charset="0"/>
              </a:rPr>
              <a:t>waterHopper</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 </a:t>
            </a:r>
          </a:p>
          <a:p>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&lt;&lt;</a:t>
            </a:r>
            <a:r>
              <a:rPr lang="en-GB" sz="1600" b="0" dirty="0">
                <a:solidFill>
                  <a:srgbClr val="FFFFFF"/>
                </a:solidFill>
                <a:effectLst/>
                <a:latin typeface="Consolas" panose="020B0609020204030204" pitchFamily="49" charset="0"/>
              </a:rPr>
              <a:t> </a:t>
            </a:r>
            <a:r>
              <a:rPr lang="en-GB" sz="1600" b="0" dirty="0">
                <a:solidFill>
                  <a:srgbClr val="CE9178"/>
                </a:solidFill>
                <a:effectLst/>
                <a:latin typeface="Consolas" panose="020B0609020204030204" pitchFamily="49" charset="0"/>
              </a:rPr>
              <a:t>" Pre--: "</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&lt;&lt;</a:t>
            </a:r>
            <a:r>
              <a:rPr lang="en-GB" sz="1600" b="0" dirty="0">
                <a:solidFill>
                  <a:srgbClr val="FFFFFF"/>
                </a:solidFill>
                <a:effectLst/>
                <a:latin typeface="Consolas" panose="020B0609020204030204" pitchFamily="49" charset="0"/>
              </a:rPr>
              <a:t> </a:t>
            </a:r>
            <a:r>
              <a:rPr lang="en-GB" sz="1600" b="0" dirty="0">
                <a:solidFill>
                  <a:srgbClr val="569CD6"/>
                </a:solidFill>
                <a:effectLst/>
                <a:latin typeface="Consolas" panose="020B0609020204030204" pitchFamily="49" charset="0"/>
              </a:rPr>
              <a:t>int</a:t>
            </a:r>
            <a:r>
              <a:rPr lang="en-GB" sz="1600" b="0" dirty="0">
                <a:solidFill>
                  <a:srgbClr val="FFFFFF"/>
                </a:solidFill>
                <a:effectLst/>
                <a:latin typeface="Consolas" panose="020B0609020204030204" pitchFamily="49" charset="0"/>
              </a:rPr>
              <a:t>(</a:t>
            </a:r>
            <a:r>
              <a:rPr lang="en-GB" sz="1600" b="0" dirty="0">
                <a:solidFill>
                  <a:srgbClr val="D4D4D4"/>
                </a:solidFill>
                <a:effectLst/>
                <a:latin typeface="Consolas" panose="020B0609020204030204" pitchFamily="49" charset="0"/>
              </a:rPr>
              <a:t>--</a:t>
            </a:r>
            <a:r>
              <a:rPr lang="en-GB" sz="1600" b="0" dirty="0" err="1">
                <a:solidFill>
                  <a:srgbClr val="FFFFFF"/>
                </a:solidFill>
                <a:effectLst/>
                <a:latin typeface="Consolas" panose="020B0609020204030204" pitchFamily="49" charset="0"/>
              </a:rPr>
              <a:t>waterHopper</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&lt;&lt;</a:t>
            </a:r>
            <a:r>
              <a:rPr lang="en-GB" sz="1600" b="0" dirty="0">
                <a:solidFill>
                  <a:srgbClr val="FFFFFF"/>
                </a:solidFill>
                <a:effectLst/>
                <a:latin typeface="Consolas" panose="020B0609020204030204" pitchFamily="49" charset="0"/>
              </a:rPr>
              <a:t> </a:t>
            </a:r>
            <a:r>
              <a:rPr lang="en-GB" sz="1600" b="0" dirty="0" err="1">
                <a:solidFill>
                  <a:srgbClr val="FFFFFF"/>
                </a:solidFill>
                <a:effectLst/>
                <a:latin typeface="Consolas" panose="020B0609020204030204" pitchFamily="49" charset="0"/>
              </a:rPr>
              <a:t>endl</a:t>
            </a:r>
            <a:r>
              <a:rPr lang="en-GB" sz="1600" b="0" dirty="0">
                <a:solidFill>
                  <a:srgbClr val="FFFFFF"/>
                </a:solidFill>
                <a:effectLst/>
                <a:latin typeface="Consolas" panose="020B0609020204030204" pitchFamily="49" charset="0"/>
              </a:rPr>
              <a:t>;</a:t>
            </a:r>
          </a:p>
          <a:p>
            <a:r>
              <a:rPr lang="en-GB" sz="1600" b="0" dirty="0">
                <a:solidFill>
                  <a:srgbClr val="FFFFFF"/>
                </a:solidFill>
                <a:effectLst/>
                <a:latin typeface="Consolas" panose="020B0609020204030204" pitchFamily="49" charset="0"/>
              </a:rPr>
              <a:t>} </a:t>
            </a:r>
          </a:p>
          <a:p>
            <a:br>
              <a:rPr lang="en-GB" sz="1600" b="0" dirty="0">
                <a:solidFill>
                  <a:srgbClr val="FFFFFF"/>
                </a:solidFill>
                <a:effectLst/>
                <a:latin typeface="Consolas" panose="020B0609020204030204" pitchFamily="49" charset="0"/>
              </a:rPr>
            </a:br>
            <a:r>
              <a:rPr lang="en-GB" sz="1600" b="0" dirty="0">
                <a:solidFill>
                  <a:srgbClr val="FFFFFF"/>
                </a:solidFill>
                <a:effectLst/>
                <a:latin typeface="Consolas" panose="020B0609020204030204" pitchFamily="49" charset="0"/>
              </a:rPr>
              <a:t>{   </a:t>
            </a:r>
            <a:r>
              <a:rPr lang="en-GB" sz="1600" b="0" dirty="0">
                <a:solidFill>
                  <a:srgbClr val="569CD6"/>
                </a:solidFill>
                <a:effectLst/>
                <a:latin typeface="Consolas" panose="020B0609020204030204" pitchFamily="49" charset="0"/>
              </a:rPr>
              <a:t>auto</a:t>
            </a:r>
            <a:r>
              <a:rPr lang="en-GB" sz="1600" b="0" dirty="0">
                <a:solidFill>
                  <a:srgbClr val="FFFFFF"/>
                </a:solidFill>
                <a:effectLst/>
                <a:latin typeface="Consolas" panose="020B0609020204030204" pitchFamily="49" charset="0"/>
              </a:rPr>
              <a:t> drink </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 </a:t>
            </a:r>
            <a:r>
              <a:rPr lang="en-GB" sz="1600" b="0" dirty="0">
                <a:solidFill>
                  <a:srgbClr val="DCDCAA"/>
                </a:solidFill>
                <a:effectLst/>
                <a:latin typeface="Consolas" panose="020B0609020204030204" pitchFamily="49" charset="0"/>
              </a:rPr>
              <a:t>Drink</a:t>
            </a:r>
            <a:r>
              <a:rPr lang="en-GB" sz="1600" b="0" dirty="0">
                <a:solidFill>
                  <a:srgbClr val="FFFFFF"/>
                </a:solidFill>
                <a:effectLst/>
                <a:latin typeface="Consolas" panose="020B0609020204030204" pitchFamily="49" charset="0"/>
              </a:rPr>
              <a:t>(</a:t>
            </a:r>
            <a:r>
              <a:rPr lang="en-GB" sz="1600" b="0" dirty="0">
                <a:solidFill>
                  <a:srgbClr val="B5CEA8"/>
                </a:solidFill>
                <a:effectLst/>
                <a:latin typeface="Consolas" panose="020B0609020204030204" pitchFamily="49" charset="0"/>
              </a:rPr>
              <a:t>100</a:t>
            </a:r>
            <a:r>
              <a:rPr lang="en-GB" sz="1600" b="0" dirty="0">
                <a:solidFill>
                  <a:srgbClr val="FFFFFF"/>
                </a:solidFill>
                <a:effectLst/>
                <a:latin typeface="Consolas" panose="020B0609020204030204" pitchFamily="49" charset="0"/>
              </a:rPr>
              <a:t>);</a:t>
            </a:r>
          </a:p>
          <a:p>
            <a:r>
              <a:rPr lang="en-GB" sz="1600" b="0" dirty="0">
                <a:solidFill>
                  <a:srgbClr val="FFFFFF"/>
                </a:solidFill>
                <a:effectLst/>
                <a:latin typeface="Consolas" panose="020B0609020204030204" pitchFamily="49" charset="0"/>
              </a:rPr>
              <a:t>    </a:t>
            </a:r>
            <a:r>
              <a:rPr lang="en-GB" sz="1600" b="0" dirty="0">
                <a:solidFill>
                  <a:srgbClr val="C586C0"/>
                </a:solidFill>
                <a:effectLst/>
                <a:latin typeface="Consolas" panose="020B0609020204030204" pitchFamily="49" charset="0"/>
              </a:rPr>
              <a:t>using</a:t>
            </a:r>
            <a:r>
              <a:rPr lang="en-GB" sz="1600" b="0" dirty="0">
                <a:solidFill>
                  <a:srgbClr val="FFFFFF"/>
                </a:solidFill>
                <a:effectLst/>
                <a:latin typeface="Consolas" panose="020B0609020204030204" pitchFamily="49" charset="0"/>
              </a:rPr>
              <a:t> </a:t>
            </a:r>
            <a:r>
              <a:rPr lang="en-GB" sz="1600" b="0" dirty="0">
                <a:solidFill>
                  <a:srgbClr val="569CD6"/>
                </a:solidFill>
                <a:effectLst/>
                <a:latin typeface="Consolas" panose="020B0609020204030204" pitchFamily="49" charset="0"/>
              </a:rPr>
              <a:t>namespace</a:t>
            </a:r>
            <a:r>
              <a:rPr lang="en-GB" sz="1600" b="0" dirty="0">
                <a:solidFill>
                  <a:srgbClr val="FFFFFF"/>
                </a:solidFill>
                <a:effectLst/>
                <a:latin typeface="Consolas" panose="020B0609020204030204" pitchFamily="49" charset="0"/>
              </a:rPr>
              <a:t> </a:t>
            </a:r>
            <a:r>
              <a:rPr lang="en-GB" sz="1600" b="0" dirty="0" err="1">
                <a:solidFill>
                  <a:srgbClr val="4EC9B0"/>
                </a:solidFill>
                <a:effectLst/>
                <a:latin typeface="Consolas" panose="020B0609020204030204" pitchFamily="49" charset="0"/>
              </a:rPr>
              <a:t>sum_Operators</a:t>
            </a:r>
            <a:r>
              <a:rPr lang="en-GB" sz="1600" b="0" dirty="0">
                <a:solidFill>
                  <a:srgbClr val="FFFFFF"/>
                </a:solidFill>
                <a:effectLst/>
                <a:latin typeface="Consolas" panose="020B0609020204030204" pitchFamily="49" charset="0"/>
              </a:rPr>
              <a:t>;</a:t>
            </a:r>
          </a:p>
          <a:p>
            <a:r>
              <a:rPr lang="en-GB" sz="1600" b="0" dirty="0">
                <a:solidFill>
                  <a:srgbClr val="FFFFFF"/>
                </a:solidFill>
                <a:effectLst/>
                <a:latin typeface="Consolas" panose="020B0609020204030204" pitchFamily="49" charset="0"/>
              </a:rPr>
              <a:t>    </a:t>
            </a:r>
            <a:r>
              <a:rPr lang="en-GB" sz="1600" b="0" dirty="0" err="1">
                <a:solidFill>
                  <a:srgbClr val="FFFFFF"/>
                </a:solidFill>
                <a:effectLst/>
                <a:latin typeface="Consolas" panose="020B0609020204030204" pitchFamily="49" charset="0"/>
              </a:rPr>
              <a:t>cout</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&lt;&lt;</a:t>
            </a:r>
            <a:r>
              <a:rPr lang="en-GB" sz="1600" b="0" dirty="0">
                <a:solidFill>
                  <a:srgbClr val="FFFFFF"/>
                </a:solidFill>
                <a:effectLst/>
                <a:latin typeface="Consolas" panose="020B0609020204030204" pitchFamily="49" charset="0"/>
              </a:rPr>
              <a:t> </a:t>
            </a:r>
            <a:r>
              <a:rPr lang="en-GB" sz="1600" b="0" dirty="0">
                <a:solidFill>
                  <a:srgbClr val="CE9178"/>
                </a:solidFill>
                <a:effectLst/>
                <a:latin typeface="Consolas" panose="020B0609020204030204" pitchFamily="49" charset="0"/>
              </a:rPr>
              <a:t>"drink Post--:"</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&lt;&lt;</a:t>
            </a:r>
            <a:r>
              <a:rPr lang="en-GB" sz="1600" b="0" dirty="0">
                <a:solidFill>
                  <a:srgbClr val="FFFFFF"/>
                </a:solidFill>
                <a:effectLst/>
                <a:latin typeface="Consolas" panose="020B0609020204030204" pitchFamily="49" charset="0"/>
              </a:rPr>
              <a:t> drink</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a:t>
            </a:r>
            <a:r>
              <a:rPr lang="en-GB" sz="1600" b="0" dirty="0" err="1">
                <a:solidFill>
                  <a:srgbClr val="DCDCAA"/>
                </a:solidFill>
                <a:effectLst/>
                <a:latin typeface="Consolas" panose="020B0609020204030204" pitchFamily="49" charset="0"/>
              </a:rPr>
              <a:t>amount_left</a:t>
            </a:r>
            <a:r>
              <a:rPr lang="en-GB" sz="1600" b="0" dirty="0">
                <a:solidFill>
                  <a:srgbClr val="FFFFFF"/>
                </a:solidFill>
                <a:effectLst/>
                <a:latin typeface="Consolas" panose="020B0609020204030204" pitchFamily="49" charset="0"/>
              </a:rPr>
              <a:t>() </a:t>
            </a:r>
          </a:p>
          <a:p>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&lt;&lt;</a:t>
            </a:r>
            <a:r>
              <a:rPr lang="en-GB" sz="1600" b="0" dirty="0">
                <a:solidFill>
                  <a:srgbClr val="FFFFFF"/>
                </a:solidFill>
                <a:effectLst/>
                <a:latin typeface="Consolas" panose="020B0609020204030204" pitchFamily="49" charset="0"/>
              </a:rPr>
              <a:t> </a:t>
            </a:r>
            <a:r>
              <a:rPr lang="en-GB" sz="1600" b="0" dirty="0">
                <a:solidFill>
                  <a:srgbClr val="CE9178"/>
                </a:solidFill>
                <a:effectLst/>
                <a:latin typeface="Consolas" panose="020B0609020204030204" pitchFamily="49" charset="0"/>
              </a:rPr>
              <a:t>" Pre--: "</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&lt;&lt;</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drink).</a:t>
            </a:r>
            <a:r>
              <a:rPr lang="en-GB" sz="1600" b="0" dirty="0" err="1">
                <a:solidFill>
                  <a:srgbClr val="DCDCAA"/>
                </a:solidFill>
                <a:effectLst/>
                <a:latin typeface="Consolas" panose="020B0609020204030204" pitchFamily="49" charset="0"/>
              </a:rPr>
              <a:t>amount_left</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&lt;&lt;</a:t>
            </a:r>
            <a:r>
              <a:rPr lang="en-GB" sz="1600" b="0" dirty="0">
                <a:solidFill>
                  <a:srgbClr val="FFFFFF"/>
                </a:solidFill>
                <a:effectLst/>
                <a:latin typeface="Consolas" panose="020B0609020204030204" pitchFamily="49" charset="0"/>
              </a:rPr>
              <a:t> </a:t>
            </a:r>
            <a:r>
              <a:rPr lang="en-GB" sz="1600" b="0" dirty="0" err="1">
                <a:solidFill>
                  <a:srgbClr val="FFFFFF"/>
                </a:solidFill>
                <a:effectLst/>
                <a:latin typeface="Consolas" panose="020B0609020204030204" pitchFamily="49" charset="0"/>
              </a:rPr>
              <a:t>endl</a:t>
            </a:r>
            <a:r>
              <a:rPr lang="en-GB" sz="1600" b="0" dirty="0">
                <a:solidFill>
                  <a:srgbClr val="FFFFFF"/>
                </a:solidFill>
                <a:effectLst/>
                <a:latin typeface="Consolas" panose="020B0609020204030204" pitchFamily="49" charset="0"/>
              </a:rPr>
              <a:t>;</a:t>
            </a:r>
          </a:p>
          <a:p>
            <a:r>
              <a:rPr lang="en-GB" sz="1600" b="0" dirty="0">
                <a:solidFill>
                  <a:srgbClr val="FFFFFF"/>
                </a:solidFill>
                <a:effectLst/>
                <a:latin typeface="Consolas" panose="020B0609020204030204" pitchFamily="49" charset="0"/>
              </a:rPr>
              <a:t>    </a:t>
            </a:r>
            <a:r>
              <a:rPr lang="en-GB" sz="1600" b="0" dirty="0">
                <a:solidFill>
                  <a:srgbClr val="569CD6"/>
                </a:solidFill>
                <a:effectLst/>
                <a:latin typeface="Consolas" panose="020B0609020204030204" pitchFamily="49" charset="0"/>
              </a:rPr>
              <a:t>auto</a:t>
            </a:r>
            <a:r>
              <a:rPr lang="en-GB" sz="1600" b="0" dirty="0">
                <a:solidFill>
                  <a:srgbClr val="FFFFFF"/>
                </a:solidFill>
                <a:effectLst/>
                <a:latin typeface="Consolas" panose="020B0609020204030204" pitchFamily="49" charset="0"/>
              </a:rPr>
              <a:t> </a:t>
            </a:r>
            <a:r>
              <a:rPr lang="en-GB" sz="1600" b="0" dirty="0" err="1">
                <a:solidFill>
                  <a:srgbClr val="FFFFFF"/>
                </a:solidFill>
                <a:effectLst/>
                <a:latin typeface="Consolas" panose="020B0609020204030204" pitchFamily="49" charset="0"/>
              </a:rPr>
              <a:t>combineDrinks</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 drink </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 </a:t>
            </a:r>
            <a:r>
              <a:rPr lang="en-GB" sz="1600" b="0" dirty="0">
                <a:solidFill>
                  <a:srgbClr val="DCDCAA"/>
                </a:solidFill>
                <a:effectLst/>
                <a:latin typeface="Consolas" panose="020B0609020204030204" pitchFamily="49" charset="0"/>
              </a:rPr>
              <a:t>Drink</a:t>
            </a:r>
            <a:r>
              <a:rPr lang="en-GB" sz="1600" b="0" dirty="0">
                <a:solidFill>
                  <a:srgbClr val="FFFFFF"/>
                </a:solidFill>
                <a:effectLst/>
                <a:latin typeface="Consolas" panose="020B0609020204030204" pitchFamily="49" charset="0"/>
              </a:rPr>
              <a:t>(</a:t>
            </a:r>
            <a:r>
              <a:rPr lang="en-GB" sz="1600" b="0" dirty="0">
                <a:solidFill>
                  <a:srgbClr val="B5CEA8"/>
                </a:solidFill>
                <a:effectLst/>
                <a:latin typeface="Consolas" panose="020B0609020204030204" pitchFamily="49" charset="0"/>
              </a:rPr>
              <a:t>50</a:t>
            </a:r>
            <a:r>
              <a:rPr lang="en-GB" sz="1600" b="0" dirty="0">
                <a:solidFill>
                  <a:srgbClr val="FFFFFF"/>
                </a:solidFill>
                <a:effectLst/>
                <a:latin typeface="Consolas" panose="020B0609020204030204" pitchFamily="49" charset="0"/>
              </a:rPr>
              <a:t>);</a:t>
            </a:r>
          </a:p>
          <a:p>
            <a:r>
              <a:rPr lang="en-GB" sz="1600" b="0" dirty="0">
                <a:solidFill>
                  <a:srgbClr val="FFFFFF"/>
                </a:solidFill>
                <a:effectLst/>
                <a:latin typeface="Consolas" panose="020B0609020204030204" pitchFamily="49" charset="0"/>
              </a:rPr>
              <a:t>    </a:t>
            </a:r>
            <a:r>
              <a:rPr lang="en-GB" sz="1600" b="0" dirty="0">
                <a:solidFill>
                  <a:srgbClr val="569CD6"/>
                </a:solidFill>
                <a:effectLst/>
                <a:latin typeface="Consolas" panose="020B0609020204030204" pitchFamily="49" charset="0"/>
              </a:rPr>
              <a:t>auto</a:t>
            </a:r>
            <a:r>
              <a:rPr lang="en-GB" sz="1600" b="0" dirty="0">
                <a:solidFill>
                  <a:srgbClr val="FFFFFF"/>
                </a:solidFill>
                <a:effectLst/>
                <a:latin typeface="Consolas" panose="020B0609020204030204" pitchFamily="49" charset="0"/>
              </a:rPr>
              <a:t> </a:t>
            </a:r>
            <a:r>
              <a:rPr lang="en-GB" sz="1600" b="0" dirty="0" err="1">
                <a:solidFill>
                  <a:srgbClr val="FFFFFF"/>
                </a:solidFill>
                <a:effectLst/>
                <a:latin typeface="Consolas" panose="020B0609020204030204" pitchFamily="49" charset="0"/>
              </a:rPr>
              <a:t>topUp</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 </a:t>
            </a:r>
            <a:r>
              <a:rPr lang="en-GB" sz="1600" b="0" dirty="0" err="1">
                <a:solidFill>
                  <a:srgbClr val="FFFFFF"/>
                </a:solidFill>
                <a:effectLst/>
                <a:latin typeface="Consolas" panose="020B0609020204030204" pitchFamily="49" charset="0"/>
              </a:rPr>
              <a:t>combineDrinks</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 </a:t>
            </a:r>
            <a:r>
              <a:rPr lang="en-GB" sz="1600" b="0" dirty="0">
                <a:solidFill>
                  <a:srgbClr val="B5CEA8"/>
                </a:solidFill>
                <a:effectLst/>
                <a:latin typeface="Consolas" panose="020B0609020204030204" pitchFamily="49" charset="0"/>
              </a:rPr>
              <a:t>25</a:t>
            </a:r>
            <a:r>
              <a:rPr lang="en-GB" sz="1600" b="0" dirty="0">
                <a:solidFill>
                  <a:srgbClr val="FFFFFF"/>
                </a:solidFill>
                <a:effectLst/>
                <a:latin typeface="Consolas" panose="020B0609020204030204" pitchFamily="49" charset="0"/>
              </a:rPr>
              <a:t>;</a:t>
            </a:r>
          </a:p>
          <a:p>
            <a:r>
              <a:rPr lang="en-GB" sz="1600" b="0" dirty="0">
                <a:solidFill>
                  <a:srgbClr val="FFFFFF"/>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12E55028-BAD4-3E36-200B-54C065F2A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641" y="2105561"/>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662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C1BD78-817C-CDF4-B97E-79F8C6C302A4}"/>
              </a:ext>
            </a:extLst>
          </p:cNvPr>
          <p:cNvSpPr>
            <a:spLocks noGrp="1"/>
          </p:cNvSpPr>
          <p:nvPr>
            <p:ph type="body" sz="quarter" idx="10"/>
          </p:nvPr>
        </p:nvSpPr>
        <p:spPr/>
        <p:txBody>
          <a:bodyPr/>
          <a:lstStyle/>
          <a:p>
            <a:r>
              <a:rPr lang="en-GB" sz="3600" b="1" cap="none" dirty="0">
                <a:effectLst/>
                <a:latin typeface="+mj-lt"/>
              </a:rPr>
              <a:t>Template Function Instantiation</a:t>
            </a:r>
            <a:endParaRPr lang="en-GB" sz="3600" b="0" cap="none" dirty="0">
              <a:effectLst/>
              <a:latin typeface="+mj-lt"/>
            </a:endParaRPr>
          </a:p>
          <a:p>
            <a:endParaRPr lang="en-GB" dirty="0"/>
          </a:p>
        </p:txBody>
      </p:sp>
      <p:sp>
        <p:nvSpPr>
          <p:cNvPr id="3" name="Text Placeholder 2">
            <a:extLst>
              <a:ext uri="{FF2B5EF4-FFF2-40B4-BE49-F238E27FC236}">
                <a16:creationId xmlns:a16="http://schemas.microsoft.com/office/drawing/2014/main" id="{2291B9CC-484A-9ED5-7479-FAEE610436C4}"/>
              </a:ext>
            </a:extLst>
          </p:cNvPr>
          <p:cNvSpPr>
            <a:spLocks noGrp="1"/>
          </p:cNvSpPr>
          <p:nvPr>
            <p:ph type="body" sz="quarter" idx="15"/>
          </p:nvPr>
        </p:nvSpPr>
        <p:spPr>
          <a:xfrm>
            <a:off x="4762818" y="678901"/>
            <a:ext cx="6784748" cy="4094163"/>
          </a:xfrm>
        </p:spPr>
        <p:txBody>
          <a:bodyPr/>
          <a:lstStyle/>
          <a:p>
            <a:r>
              <a:rPr lang="en-US" b="1" dirty="0">
                <a:effectLst/>
                <a:latin typeface="+mn-lt"/>
              </a:rPr>
              <a:t>Templated functions and classes are only instantiated when called by client code.</a:t>
            </a:r>
          </a:p>
          <a:p>
            <a:pPr marL="285750" indent="-285750">
              <a:buFont typeface="Arial" panose="020B0604020202020204" pitchFamily="34" charset="0"/>
              <a:buChar char="•"/>
            </a:pPr>
            <a:r>
              <a:rPr lang="en-US" b="0" dirty="0">
                <a:effectLst/>
                <a:latin typeface="+mn-lt"/>
              </a:rPr>
              <a:t>Must be defined in header file to be accessible to client.</a:t>
            </a:r>
          </a:p>
          <a:p>
            <a:pPr marL="285750" indent="-285750">
              <a:buFont typeface="Arial" panose="020B0604020202020204" pitchFamily="34" charset="0"/>
              <a:buChar char="•"/>
            </a:pPr>
            <a:r>
              <a:rPr lang="en-US" b="0" dirty="0">
                <a:effectLst/>
                <a:latin typeface="+mn-lt"/>
              </a:rPr>
              <a:t>Templated class member functions - only those called are instantiated.</a:t>
            </a:r>
          </a:p>
          <a:p>
            <a:endParaRPr lang="en-GB" dirty="0"/>
          </a:p>
        </p:txBody>
      </p:sp>
    </p:spTree>
    <p:extLst>
      <p:ext uri="{BB962C8B-B14F-4D97-AF65-F5344CB8AC3E}">
        <p14:creationId xmlns:p14="http://schemas.microsoft.com/office/powerpoint/2010/main" val="2424534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a:xfrm>
            <a:off x="385300" y="2311970"/>
            <a:ext cx="6460000" cy="2277604"/>
          </a:xfrm>
        </p:spPr>
        <p:txBody>
          <a:bodyPr/>
          <a:lstStyle/>
          <a:p>
            <a:r>
              <a:rPr lang="en-GB" dirty="0"/>
              <a:t>C++ Internals Lab #17</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Template Functions (coding perspective)</a:t>
            </a:r>
          </a:p>
          <a:p>
            <a:endParaRPr lang="en-GB" dirty="0"/>
          </a:p>
        </p:txBody>
      </p:sp>
    </p:spTree>
    <p:extLst>
      <p:ext uri="{BB962C8B-B14F-4D97-AF65-F5344CB8AC3E}">
        <p14:creationId xmlns:p14="http://schemas.microsoft.com/office/powerpoint/2010/main" val="3724961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a:xfrm>
            <a:off x="385300" y="2311970"/>
            <a:ext cx="6460000" cy="2277604"/>
          </a:xfrm>
        </p:spPr>
        <p:txBody>
          <a:bodyPr/>
          <a:lstStyle/>
          <a:p>
            <a:r>
              <a:rPr lang="en-GB" dirty="0"/>
              <a:t>C++ Internals Lab #18</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Template Functions (reverse engineering perspective)</a:t>
            </a:r>
          </a:p>
          <a:p>
            <a:endParaRPr lang="en-GB" dirty="0"/>
          </a:p>
        </p:txBody>
      </p:sp>
    </p:spTree>
    <p:extLst>
      <p:ext uri="{BB962C8B-B14F-4D97-AF65-F5344CB8AC3E}">
        <p14:creationId xmlns:p14="http://schemas.microsoft.com/office/powerpoint/2010/main" val="4107847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096000" y="640079"/>
            <a:ext cx="5711216" cy="5832283"/>
          </a:xfrm>
        </p:spPr>
        <p:txBody>
          <a:bodyPr/>
          <a:lstStyle/>
          <a:p>
            <a:pPr marL="0" lvl="1" indent="0">
              <a:spcAft>
                <a:spcPts val="600"/>
              </a:spcAft>
              <a:buNone/>
            </a:pPr>
            <a:r>
              <a:rPr lang="en-US" b="1" dirty="0">
                <a:solidFill>
                  <a:srgbClr val="000000"/>
                </a:solidFill>
                <a:latin typeface="+mn-lt"/>
              </a:rPr>
              <a:t>Template Functions are </a:t>
            </a:r>
            <a:r>
              <a:rPr lang="en-GB" b="1" dirty="0">
                <a:solidFill>
                  <a:srgbClr val="000000"/>
                </a:solidFill>
                <a:latin typeface="+mn-lt"/>
              </a:rPr>
              <a:t>defined with one or more template parameters</a:t>
            </a:r>
          </a:p>
          <a:p>
            <a:pPr lvl="1">
              <a:spcAft>
                <a:spcPts val="600"/>
              </a:spcAft>
            </a:pPr>
            <a:r>
              <a:rPr lang="en-GB" dirty="0">
                <a:solidFill>
                  <a:srgbClr val="000000"/>
                </a:solidFill>
                <a:latin typeface="+mn-lt"/>
              </a:rPr>
              <a:t>Allows programmer to write generic, reusable code</a:t>
            </a:r>
          </a:p>
          <a:p>
            <a:pPr lvl="1">
              <a:spcAft>
                <a:spcPts val="600"/>
              </a:spcAft>
            </a:pPr>
            <a:r>
              <a:rPr lang="en-GB" dirty="0">
                <a:solidFill>
                  <a:srgbClr val="000000"/>
                </a:solidFill>
                <a:latin typeface="+mn-lt"/>
              </a:rPr>
              <a:t>Function works with different types, identified through their call mechanism</a:t>
            </a:r>
          </a:p>
          <a:p>
            <a:pPr lvl="1">
              <a:spcAft>
                <a:spcPts val="600"/>
              </a:spcAft>
            </a:pPr>
            <a:endParaRPr lang="en-GB" dirty="0">
              <a:solidFill>
                <a:srgbClr val="000000"/>
              </a:solidFill>
              <a:latin typeface="+mn-lt"/>
            </a:endParaRPr>
          </a:p>
          <a:p>
            <a:pPr marL="0" lvl="1" indent="0">
              <a:spcAft>
                <a:spcPts val="600"/>
              </a:spcAft>
              <a:buNone/>
            </a:pPr>
            <a:r>
              <a:rPr lang="en-GB" b="1" dirty="0">
                <a:solidFill>
                  <a:srgbClr val="000000"/>
                </a:solidFill>
                <a:latin typeface="+mn-lt"/>
              </a:rPr>
              <a:t>Common uses include:</a:t>
            </a:r>
          </a:p>
          <a:p>
            <a:pPr marL="285750" indent="-285750">
              <a:buFont typeface="Arial" panose="020B0604020202020204" pitchFamily="34" charset="0"/>
              <a:buChar char="•"/>
            </a:pPr>
            <a:r>
              <a:rPr lang="en-GB" sz="1400" dirty="0">
                <a:solidFill>
                  <a:srgbClr val="000000"/>
                </a:solidFill>
                <a:latin typeface="+mn-lt"/>
              </a:rPr>
              <a:t>Generic algorithms</a:t>
            </a:r>
          </a:p>
          <a:p>
            <a:pPr marL="285750" indent="-285750">
              <a:buFont typeface="Arial" panose="020B0604020202020204" pitchFamily="34" charset="0"/>
              <a:buChar char="•"/>
            </a:pPr>
            <a:r>
              <a:rPr lang="en-GB" sz="1400" dirty="0">
                <a:solidFill>
                  <a:srgbClr val="000000"/>
                </a:solidFill>
                <a:latin typeface="+mn-lt"/>
              </a:rPr>
              <a:t>Data Structures</a:t>
            </a:r>
          </a:p>
          <a:p>
            <a:pPr marL="285750" indent="-285750">
              <a:buFont typeface="Arial" panose="020B0604020202020204" pitchFamily="34" charset="0"/>
              <a:buChar char="•"/>
            </a:pPr>
            <a:r>
              <a:rPr lang="en-GB" sz="1400" dirty="0">
                <a:solidFill>
                  <a:srgbClr val="000000"/>
                </a:solidFill>
                <a:latin typeface="+mn-lt"/>
              </a:rPr>
              <a:t>Operator Overloading</a:t>
            </a:r>
          </a:p>
          <a:p>
            <a:pPr marL="0" indent="0">
              <a:buNone/>
            </a:pPr>
            <a:endParaRPr lang="en-GB" sz="1400" dirty="0">
              <a:solidFill>
                <a:srgbClr val="000000"/>
              </a:solidFill>
              <a:latin typeface="+mn-lt"/>
            </a:endParaRPr>
          </a:p>
          <a:p>
            <a:pPr marL="0" indent="0">
              <a:buNone/>
            </a:pPr>
            <a:r>
              <a:rPr lang="en-GB" sz="1400" b="1" dirty="0">
                <a:solidFill>
                  <a:srgbClr val="000000"/>
                </a:solidFill>
                <a:latin typeface="+mn-lt"/>
              </a:rPr>
              <a:t>Operator delegation allows compiler to de</a:t>
            </a:r>
            <a:r>
              <a:rPr lang="en-US" sz="1400" b="1" dirty="0">
                <a:solidFill>
                  <a:srgbClr val="000000"/>
                </a:solidFill>
                <a:latin typeface="+mn-lt"/>
              </a:rPr>
              <a:t>rive some of the operators from a programmer defined sub-set. </a:t>
            </a:r>
          </a:p>
          <a:p>
            <a:pPr marL="0" indent="0">
              <a:buNone/>
            </a:pPr>
            <a:endParaRPr lang="en-US" sz="1400" b="0" i="0" dirty="0">
              <a:solidFill>
                <a:srgbClr val="374151"/>
              </a:solidFill>
              <a:effectLst/>
              <a:latin typeface="+mn-lt"/>
            </a:endParaRPr>
          </a:p>
          <a:p>
            <a:pPr marL="0" indent="0">
              <a:buNone/>
            </a:pPr>
            <a:r>
              <a:rPr lang="en-US" sz="1400" b="1" dirty="0">
                <a:solidFill>
                  <a:srgbClr val="000000"/>
                </a:solidFill>
                <a:latin typeface="+mn-lt"/>
              </a:rPr>
              <a:t>Templated helper functions are frequently used to provide generic functionality that can be applied to assorted data types.</a:t>
            </a:r>
          </a:p>
          <a:p>
            <a:pPr marL="0" indent="0">
              <a:buNone/>
            </a:pPr>
            <a:r>
              <a:rPr lang="en-US" sz="1400" dirty="0">
                <a:solidFill>
                  <a:srgbClr val="000000"/>
                </a:solidFill>
                <a:latin typeface="+mn-lt"/>
              </a:rPr>
              <a:t>e.g. sum, increment, decrement, min, max etc.</a:t>
            </a:r>
            <a:endParaRPr lang="en-GB" sz="1400" dirty="0">
              <a:solidFill>
                <a:srgbClr val="000000"/>
              </a:solidFill>
              <a:latin typeface="+mn-lt"/>
            </a:endParaRPr>
          </a:p>
          <a:p>
            <a:pPr marL="0" lvl="1" indent="0">
              <a:spcAft>
                <a:spcPts val="600"/>
              </a:spcAft>
              <a:buNone/>
            </a:pPr>
            <a:endParaRPr lang="en-GB" dirty="0">
              <a:solidFill>
                <a:srgbClr val="000000"/>
              </a:solidFill>
              <a:latin typeface="+mn-lt"/>
            </a:endParaRPr>
          </a:p>
          <a:p>
            <a:pPr marL="0" lvl="1" indent="0">
              <a:spcAft>
                <a:spcPts val="600"/>
              </a:spcAft>
              <a:buNone/>
            </a:pPr>
            <a:endParaRPr lang="en-US" b="1" dirty="0">
              <a:solidFill>
                <a:srgbClr val="000000"/>
              </a:solidFill>
              <a:latin typeface="+mn-lt"/>
            </a:endParaRPr>
          </a:p>
          <a:p>
            <a:pPr marL="0" lvl="1" indent="0">
              <a:spcAft>
                <a:spcPts val="600"/>
              </a:spcAft>
              <a:buNone/>
            </a:pPr>
            <a:endParaRPr lang="en-US" b="1" dirty="0">
              <a:latin typeface="+mn-lt"/>
            </a:endParaRPr>
          </a:p>
          <a:p>
            <a:pPr marL="0" lvl="1" indent="0">
              <a:spcAft>
                <a:spcPts val="600"/>
              </a:spcAft>
              <a:buNone/>
            </a:pPr>
            <a:endParaRPr lang="en-US" b="1" dirty="0">
              <a:latin typeface="+mn-lt"/>
            </a:endParaRPr>
          </a:p>
          <a:p>
            <a:pPr marL="0" lvl="1" indent="0">
              <a:spcAft>
                <a:spcPts val="600"/>
              </a:spcAft>
              <a:buNone/>
            </a:pPr>
            <a:endParaRPr lang="en-US" b="1" dirty="0">
              <a:latin typeface="+mn-lt"/>
            </a:endParaRPr>
          </a:p>
          <a:p>
            <a:pPr marL="0" lvl="1" indent="0">
              <a:spcAft>
                <a:spcPts val="600"/>
              </a:spcAft>
              <a:buNone/>
            </a:pPr>
            <a:endParaRPr lang="en-US" b="1" dirty="0">
              <a:latin typeface="+mn-lt"/>
            </a:endParaRPr>
          </a:p>
          <a:p>
            <a:pPr marL="0" lvl="1" indent="0">
              <a:spcAft>
                <a:spcPts val="600"/>
              </a:spcAft>
              <a:buNone/>
            </a:pPr>
            <a:endParaRPr lang="en-US" dirty="0">
              <a:latin typeface="+mn-lt"/>
            </a:endParaRPr>
          </a:p>
          <a:p>
            <a:pPr marL="0" lvl="1" indent="0">
              <a:spcAft>
                <a:spcPts val="600"/>
              </a:spcAft>
              <a:buNone/>
            </a:pPr>
            <a:endParaRPr lang="en-US" dirty="0">
              <a:latin typeface="+mn-lt"/>
            </a:endParaRPr>
          </a:p>
        </p:txBody>
      </p:sp>
    </p:spTree>
    <p:extLst>
      <p:ext uri="{BB962C8B-B14F-4D97-AF65-F5344CB8AC3E}">
        <p14:creationId xmlns:p14="http://schemas.microsoft.com/office/powerpoint/2010/main" val="3590885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7E8FDC-4C6C-840E-98D3-B96A1D95B8BD}"/>
              </a:ext>
            </a:extLst>
          </p:cNvPr>
          <p:cNvSpPr>
            <a:spLocks noGrp="1"/>
          </p:cNvSpPr>
          <p:nvPr>
            <p:ph type="body" sz="quarter" idx="10"/>
          </p:nvPr>
        </p:nvSpPr>
        <p:spPr/>
        <p:txBody>
          <a:bodyPr/>
          <a:lstStyle/>
          <a:p>
            <a:r>
              <a:rPr lang="en-GB" sz="4400" b="1" kern="100" cap="none" dirty="0">
                <a:effectLst/>
                <a:latin typeface="+mj-lt"/>
                <a:ea typeface="Calibri" panose="020F0502020204030204" pitchFamily="34" charset="0"/>
                <a:cs typeface="Times New Roman" panose="02020603050405020304" pitchFamily="18" charset="0"/>
              </a:rPr>
              <a:t>Useful resources</a:t>
            </a:r>
            <a:endParaRPr lang="en-GB" sz="4400" kern="100" cap="none" dirty="0">
              <a:effectLst/>
              <a:latin typeface="+mj-lt"/>
              <a:ea typeface="Calibri" panose="020F0502020204030204" pitchFamily="34" charset="0"/>
              <a:cs typeface="Times New Roman" panose="02020603050405020304" pitchFamily="18" charset="0"/>
            </a:endParaRPr>
          </a:p>
          <a:p>
            <a:endParaRPr lang="en-GB" dirty="0"/>
          </a:p>
        </p:txBody>
      </p:sp>
      <p:sp>
        <p:nvSpPr>
          <p:cNvPr id="3" name="Text Placeholder 2">
            <a:extLst>
              <a:ext uri="{FF2B5EF4-FFF2-40B4-BE49-F238E27FC236}">
                <a16:creationId xmlns:a16="http://schemas.microsoft.com/office/drawing/2014/main" id="{48663CCD-4AD4-1761-4B32-C5D981EAE840}"/>
              </a:ext>
            </a:extLst>
          </p:cNvPr>
          <p:cNvSpPr>
            <a:spLocks noGrp="1"/>
          </p:cNvSpPr>
          <p:nvPr>
            <p:ph type="body" sz="quarter" idx="15"/>
          </p:nvPr>
        </p:nvSpPr>
        <p:spPr>
          <a:xfrm>
            <a:off x="4694238" y="460984"/>
            <a:ext cx="7112978" cy="4094163"/>
          </a:xfrm>
        </p:spPr>
        <p:txBody>
          <a:bodyPr/>
          <a:lstStyle/>
          <a:p>
            <a:r>
              <a:rPr lang="en-US" b="1" dirty="0"/>
              <a:t>Websites and online resources</a:t>
            </a:r>
          </a:p>
          <a:p>
            <a:endParaRPr lang="en-US" dirty="0"/>
          </a:p>
          <a:p>
            <a:r>
              <a:rPr lang="en-US" i="1" dirty="0">
                <a:solidFill>
                  <a:srgbClr val="000000"/>
                </a:solidFill>
                <a:latin typeface="Segoe UI" panose="020B0502040204020203" pitchFamily="34" charset="0"/>
              </a:rPr>
              <a:t>GCC, the GNU Compiler Collection (no date) GCC, the GNU Compiler Collection - GNU Project. Available at: https://gcc.gnu.org/ (Accessed: 16 November 2023).</a:t>
            </a:r>
          </a:p>
          <a:p>
            <a:pPr algn="l"/>
            <a:endParaRPr lang="en-US" b="0" i="1" dirty="0">
              <a:solidFill>
                <a:srgbClr val="000000"/>
              </a:solidFill>
              <a:effectLst/>
              <a:latin typeface="Segoe UI" panose="020B0502040204020203" pitchFamily="34" charset="0"/>
            </a:endParaRPr>
          </a:p>
          <a:p>
            <a:r>
              <a:rPr lang="en-GB" b="0" i="1" dirty="0">
                <a:solidFill>
                  <a:srgbClr val="000000"/>
                </a:solidFill>
                <a:effectLst/>
                <a:latin typeface="Segoe UI" panose="020B0502040204020203" pitchFamily="34" charset="0"/>
              </a:rPr>
              <a:t>Clang 18.0.0git documentation</a:t>
            </a:r>
            <a:r>
              <a:rPr lang="en-GB" b="0" i="0" dirty="0">
                <a:solidFill>
                  <a:srgbClr val="000000"/>
                </a:solidFill>
                <a:effectLst/>
                <a:latin typeface="Segoe UI" panose="020B0502040204020203" pitchFamily="34" charset="0"/>
              </a:rPr>
              <a:t> (no date) </a:t>
            </a:r>
            <a:r>
              <a:rPr lang="en-GB" b="0" i="1" dirty="0">
                <a:solidFill>
                  <a:srgbClr val="000000"/>
                </a:solidFill>
                <a:effectLst/>
                <a:latin typeface="Segoe UI" panose="020B0502040204020203" pitchFamily="34" charset="0"/>
              </a:rPr>
              <a:t>Clang Compiler User’s Manual - Clang 18.0.0git documentation</a:t>
            </a:r>
            <a:r>
              <a:rPr lang="en-GB" b="0" i="0" dirty="0">
                <a:solidFill>
                  <a:srgbClr val="000000"/>
                </a:solidFill>
                <a:effectLst/>
                <a:latin typeface="Segoe UI" panose="020B0502040204020203" pitchFamily="34" charset="0"/>
              </a:rPr>
              <a:t>. Available at: https://clang.llvm.org/docs/UsersManual.html (Accessed: 18 December 2023).</a:t>
            </a:r>
          </a:p>
          <a:p>
            <a:pPr algn="l"/>
            <a:endParaRPr lang="en-US" i="1" dirty="0">
              <a:solidFill>
                <a:srgbClr val="000000"/>
              </a:solidFill>
              <a:latin typeface="Segoe UI" panose="020B0502040204020203" pitchFamily="34" charset="0"/>
            </a:endParaRPr>
          </a:p>
          <a:p>
            <a:pPr algn="l"/>
            <a:r>
              <a:rPr lang="en-US" b="0" i="1" dirty="0">
                <a:solidFill>
                  <a:srgbClr val="000000"/>
                </a:solidFill>
                <a:effectLst/>
                <a:latin typeface="Segoe UI" panose="020B0502040204020203" pitchFamily="34" charset="0"/>
              </a:rPr>
              <a:t>C++ Standard Library (no date) cppreference.com</a:t>
            </a:r>
            <a:r>
              <a:rPr lang="en-US" b="0" i="0" dirty="0">
                <a:solidFill>
                  <a:srgbClr val="000000"/>
                </a:solidFill>
                <a:effectLst/>
                <a:latin typeface="Segoe UI" panose="020B0502040204020203" pitchFamily="34" charset="0"/>
              </a:rPr>
              <a:t>. Available at: https://en.cppreference.com/w/cpp/standard_library (Accessed: 16 November 2023).</a:t>
            </a:r>
          </a:p>
          <a:p>
            <a:pPr algn="l"/>
            <a:endParaRPr lang="en-US" dirty="0">
              <a:solidFill>
                <a:srgbClr val="000000"/>
              </a:solidFill>
              <a:latin typeface="Segoe UI" panose="020B0502040204020203" pitchFamily="34" charset="0"/>
            </a:endParaRPr>
          </a:p>
          <a:p>
            <a:r>
              <a:rPr lang="en-US" b="0" i="1" dirty="0">
                <a:solidFill>
                  <a:srgbClr val="000000"/>
                </a:solidFill>
                <a:effectLst/>
                <a:latin typeface="Segoe UI" panose="020B0502040204020203" pitchFamily="34" charset="0"/>
              </a:rPr>
              <a:t>JTC1/SC22/WG21 - The C++ Standards Committee - ISOCPP</a:t>
            </a:r>
            <a:r>
              <a:rPr lang="en-US" b="0" i="0" dirty="0">
                <a:solidFill>
                  <a:srgbClr val="000000"/>
                </a:solidFill>
                <a:effectLst/>
                <a:latin typeface="Segoe UI" panose="020B0502040204020203" pitchFamily="34" charset="0"/>
              </a:rPr>
              <a:t> (no date) . Available at: https://www.open-std.org/jtc1/sc22/wg21/ (Accessed: 16 November 2023).</a:t>
            </a:r>
          </a:p>
          <a:p>
            <a:pPr algn="l"/>
            <a:endParaRPr lang="en-US" b="0" i="0" dirty="0">
              <a:solidFill>
                <a:srgbClr val="000000"/>
              </a:solidFill>
              <a:effectLst/>
              <a:latin typeface="Segoe UI" panose="020B0502040204020203" pitchFamily="34" charset="0"/>
            </a:endParaRPr>
          </a:p>
          <a:p>
            <a:endParaRPr lang="en-GB" dirty="0"/>
          </a:p>
        </p:txBody>
      </p:sp>
    </p:spTree>
    <p:extLst>
      <p:ext uri="{BB962C8B-B14F-4D97-AF65-F5344CB8AC3E}">
        <p14:creationId xmlns:p14="http://schemas.microsoft.com/office/powerpoint/2010/main" val="4142686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143713" y="2260601"/>
            <a:ext cx="6485687" cy="1460499"/>
          </a:xfrm>
        </p:spPr>
        <p:txBody>
          <a:bodyPr/>
          <a:lstStyle/>
          <a:p>
            <a:r>
              <a:rPr lang="en-US" sz="4800" dirty="0">
                <a:cs typeface="Arial" charset="0"/>
              </a:rPr>
              <a:t>Review of Chapter’s Learning Outcomes</a:t>
            </a:r>
          </a:p>
        </p:txBody>
      </p:sp>
    </p:spTree>
    <p:extLst>
      <p:ext uri="{BB962C8B-B14F-4D97-AF65-F5344CB8AC3E}">
        <p14:creationId xmlns:p14="http://schemas.microsoft.com/office/powerpoint/2010/main" val="3842796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680595-6343-424B-9A57-0B9D39352DC8}"/>
              </a:ext>
            </a:extLst>
          </p:cNvPr>
          <p:cNvSpPr>
            <a:spLocks noGrp="1"/>
          </p:cNvSpPr>
          <p:nvPr>
            <p:ph type="body" sz="quarter" idx="10"/>
          </p:nvPr>
        </p:nvSpPr>
        <p:spPr/>
        <p:txBody>
          <a:bodyPr/>
          <a:lstStyle/>
          <a:p>
            <a:r>
              <a:rPr lang="en-GB" cap="none" dirty="0">
                <a:solidFill>
                  <a:schemeClr val="bg1"/>
                </a:solidFill>
                <a:latin typeface="+mj-lt"/>
              </a:rPr>
              <a:t>Learning Outcomes</a:t>
            </a:r>
          </a:p>
        </p:txBody>
      </p:sp>
      <p:sp>
        <p:nvSpPr>
          <p:cNvPr id="3" name="Slide Number Placeholder 2">
            <a:extLst>
              <a:ext uri="{FF2B5EF4-FFF2-40B4-BE49-F238E27FC236}">
                <a16:creationId xmlns:a16="http://schemas.microsoft.com/office/drawing/2014/main" id="{8AA59F59-F2D2-4D1D-9BEE-EA20F399DD70}"/>
              </a:ext>
            </a:extLst>
          </p:cNvPr>
          <p:cNvSpPr>
            <a:spLocks noGrp="1"/>
          </p:cNvSpPr>
          <p:nvPr>
            <p:ph type="sldNum" sz="quarter" idx="4"/>
          </p:nvPr>
        </p:nvSpPr>
        <p:spPr/>
        <p:txBody>
          <a:bodyPr/>
          <a:lstStyle/>
          <a:p>
            <a:fld id="{EF892D59-8F09-EF4B-AD6D-DA609442F868}" type="slidenum">
              <a:rPr lang="en-GB" smtClean="0"/>
              <a:pPr/>
              <a:t>19</a:t>
            </a:fld>
            <a:endParaRPr lang="en-GB"/>
          </a:p>
        </p:txBody>
      </p:sp>
      <p:sp>
        <p:nvSpPr>
          <p:cNvPr id="4" name="TextBox 3">
            <a:extLst>
              <a:ext uri="{FF2B5EF4-FFF2-40B4-BE49-F238E27FC236}">
                <a16:creationId xmlns:a16="http://schemas.microsoft.com/office/drawing/2014/main" id="{B9AF1E4E-0847-8237-0F66-7DEA1F8F0447}"/>
              </a:ext>
            </a:extLst>
          </p:cNvPr>
          <p:cNvSpPr txBox="1"/>
          <p:nvPr/>
        </p:nvSpPr>
        <p:spPr>
          <a:xfrm>
            <a:off x="4627756" y="568712"/>
            <a:ext cx="7414148" cy="5787483"/>
          </a:xfrm>
          <a:prstGeom prst="rect">
            <a:avLst/>
          </a:prstGeom>
        </p:spPr>
        <p:txBody>
          <a:bodyPr vert="horz" wrap="square" lIns="0" tIns="0" rIns="0" bIns="0" rtlCol="0" anchor="t" anchorCtr="0">
            <a:normAutofit/>
          </a:bodyPr>
          <a:lstStyle/>
          <a:p>
            <a:pPr algn="l"/>
            <a:endParaRPr lang="en-GB" dirty="0"/>
          </a:p>
        </p:txBody>
      </p:sp>
      <p:sp>
        <p:nvSpPr>
          <p:cNvPr id="5" name="TextBox 4">
            <a:extLst>
              <a:ext uri="{FF2B5EF4-FFF2-40B4-BE49-F238E27FC236}">
                <a16:creationId xmlns:a16="http://schemas.microsoft.com/office/drawing/2014/main" id="{97FEFAA0-FA47-E187-7B0A-E7D28EBD2E08}"/>
              </a:ext>
            </a:extLst>
          </p:cNvPr>
          <p:cNvSpPr txBox="1"/>
          <p:nvPr/>
        </p:nvSpPr>
        <p:spPr>
          <a:xfrm>
            <a:off x="4527395" y="568712"/>
            <a:ext cx="7279820" cy="5942960"/>
          </a:xfrm>
          <a:prstGeom prst="rect">
            <a:avLst/>
          </a:prstGeom>
        </p:spPr>
        <p:txBody>
          <a:bodyPr vert="horz" wrap="square" lIns="0" tIns="0" rIns="0" bIns="0" rtlCol="0" anchor="t" anchorCtr="0">
            <a:normAutofit/>
          </a:bodyPr>
          <a:lstStyle/>
          <a:p>
            <a:pPr algn="l"/>
            <a:endParaRPr lang="en-GB" dirty="0"/>
          </a:p>
        </p:txBody>
      </p:sp>
      <p:sp>
        <p:nvSpPr>
          <p:cNvPr id="6" name="TextBox 5">
            <a:extLst>
              <a:ext uri="{FF2B5EF4-FFF2-40B4-BE49-F238E27FC236}">
                <a16:creationId xmlns:a16="http://schemas.microsoft.com/office/drawing/2014/main" id="{BDEC6B68-1DF4-4A6D-64AB-8D05D847C450}"/>
              </a:ext>
            </a:extLst>
          </p:cNvPr>
          <p:cNvSpPr txBox="1"/>
          <p:nvPr/>
        </p:nvSpPr>
        <p:spPr>
          <a:xfrm>
            <a:off x="4772722" y="568712"/>
            <a:ext cx="7034493" cy="5942960"/>
          </a:xfrm>
          <a:prstGeom prst="rect">
            <a:avLst/>
          </a:prstGeom>
        </p:spPr>
        <p:txBody>
          <a:bodyPr vert="horz" wrap="square" lIns="0" tIns="0" rIns="0" bIns="0" rtlCol="0" anchor="t" anchorCtr="0">
            <a:normAutofit/>
          </a:bodyPr>
          <a:lstStyle/>
          <a:p>
            <a:pPr algn="l"/>
            <a:r>
              <a:rPr lang="en-GB" b="1" dirty="0"/>
              <a:t>Learning Outcomes:</a:t>
            </a:r>
          </a:p>
          <a:p>
            <a:pPr algn="l"/>
            <a:endParaRPr lang="en-GB" b="1" dirty="0"/>
          </a:p>
          <a:p>
            <a:pPr algn="l"/>
            <a:r>
              <a:rPr lang="en-GB" dirty="0"/>
              <a:t>By the completion of this chapter, you…</a:t>
            </a:r>
          </a:p>
          <a:p>
            <a:pPr algn="l"/>
            <a:endParaRPr lang="en-GB" b="1" dirty="0"/>
          </a:p>
          <a:p>
            <a:pPr marL="285750" indent="-285750" algn="l">
              <a:spcBef>
                <a:spcPts val="1200"/>
              </a:spcBef>
              <a:buFont typeface="Wingdings" panose="05000000000000000000" pitchFamily="2" charset="2"/>
              <a:buChar char="q"/>
            </a:pPr>
            <a:r>
              <a:rPr lang="en-US" b="1" dirty="0"/>
              <a:t>Must be able to </a:t>
            </a:r>
            <a:r>
              <a:rPr lang="en-US" dirty="0"/>
              <a:t>describe Template Functions</a:t>
            </a:r>
          </a:p>
          <a:p>
            <a:pPr marL="285750" indent="-285750" algn="l">
              <a:spcBef>
                <a:spcPts val="1200"/>
              </a:spcBef>
              <a:buFont typeface="Wingdings" panose="05000000000000000000" pitchFamily="2" charset="2"/>
              <a:buChar char="q"/>
            </a:pPr>
            <a:r>
              <a:rPr lang="en-US" b="1" dirty="0"/>
              <a:t>Should be able to </a:t>
            </a:r>
            <a:r>
              <a:rPr lang="en-US" dirty="0"/>
              <a:t>identify Template Function implementation artifacts in memory</a:t>
            </a:r>
          </a:p>
          <a:p>
            <a:pPr marL="285750" indent="-285750" algn="l">
              <a:spcBef>
                <a:spcPts val="1200"/>
              </a:spcBef>
              <a:buFont typeface="Wingdings" panose="05000000000000000000" pitchFamily="2" charset="2"/>
              <a:buChar char="q"/>
            </a:pPr>
            <a:r>
              <a:rPr lang="en-US" b="1" dirty="0"/>
              <a:t>Could be able to </a:t>
            </a:r>
            <a:r>
              <a:rPr lang="en-US" dirty="0"/>
              <a:t>manipulate Template Function implementation to alter code </a:t>
            </a:r>
            <a:r>
              <a:rPr lang="en-US" dirty="0" err="1"/>
              <a:t>behaviour</a:t>
            </a:r>
            <a:endParaRPr lang="en-US" dirty="0"/>
          </a:p>
          <a:p>
            <a:pPr algn="l"/>
            <a:endParaRPr lang="en-GB" b="1" dirty="0"/>
          </a:p>
          <a:p>
            <a:pPr algn="l"/>
            <a:r>
              <a:rPr lang="en-GB" b="1" dirty="0"/>
              <a:t>Please review these learning outcomes at chapter's end.</a:t>
            </a:r>
          </a:p>
          <a:p>
            <a:pPr algn="l"/>
            <a:endParaRPr lang="en-GB" b="1" dirty="0"/>
          </a:p>
          <a:p>
            <a:pPr algn="l"/>
            <a:endParaRPr lang="en-GB" b="1" dirty="0"/>
          </a:p>
          <a:p>
            <a:pPr algn="l"/>
            <a:endParaRPr lang="en-GB" dirty="0"/>
          </a:p>
          <a:p>
            <a:pPr algn="l"/>
            <a:endParaRPr lang="en-GB" dirty="0"/>
          </a:p>
        </p:txBody>
      </p:sp>
    </p:spTree>
    <p:extLst>
      <p:ext uri="{BB962C8B-B14F-4D97-AF65-F5344CB8AC3E}">
        <p14:creationId xmlns:p14="http://schemas.microsoft.com/office/powerpoint/2010/main" val="227494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i="1" cap="none" dirty="0"/>
              <a:t>Template Functions</a:t>
            </a:r>
            <a:endParaRPr lang="en-GB" sz="2800" cap="none" dirty="0"/>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4765676" y="373714"/>
            <a:ext cx="3421062" cy="6110572"/>
          </a:xfrm>
        </p:spPr>
        <p:txBody>
          <a:bodyPr/>
          <a:lstStyle/>
          <a:p>
            <a:pPr>
              <a:spcAft>
                <a:spcPts val="0"/>
              </a:spcAft>
            </a:pPr>
            <a:r>
              <a:rPr lang="en-US" dirty="0"/>
              <a:t>Learning Journey:</a:t>
            </a:r>
          </a:p>
          <a:p>
            <a:pPr>
              <a:spcAft>
                <a:spcPts val="0"/>
              </a:spcAft>
            </a:pPr>
            <a:endParaRPr lang="en-US" dirty="0"/>
          </a:p>
          <a:p>
            <a:pPr marL="0" lvl="1" indent="0">
              <a:lnSpc>
                <a:spcPct val="100000"/>
              </a:lnSpc>
              <a:spcAft>
                <a:spcPts val="0"/>
              </a:spcAft>
              <a:buNone/>
            </a:pPr>
            <a:r>
              <a:rPr lang="en-GB" sz="1100" dirty="0"/>
              <a:t>Introducing Template Functions</a:t>
            </a:r>
          </a:p>
          <a:p>
            <a:pPr marL="0" lvl="1" indent="0">
              <a:lnSpc>
                <a:spcPct val="100000"/>
              </a:lnSpc>
              <a:spcAft>
                <a:spcPts val="0"/>
              </a:spcAft>
              <a:buNone/>
            </a:pPr>
            <a:r>
              <a:rPr lang="en-GB" sz="1100" dirty="0"/>
              <a:t>Template Function Visualization</a:t>
            </a:r>
          </a:p>
          <a:p>
            <a:pPr marL="0" lvl="1" indent="0">
              <a:lnSpc>
                <a:spcPct val="100000"/>
              </a:lnSpc>
              <a:spcAft>
                <a:spcPts val="0"/>
              </a:spcAft>
              <a:buNone/>
            </a:pPr>
            <a:r>
              <a:rPr lang="en-GB" sz="1100" dirty="0"/>
              <a:t>Common uses</a:t>
            </a:r>
          </a:p>
          <a:p>
            <a:pPr marL="0" lvl="1" indent="0">
              <a:lnSpc>
                <a:spcPct val="100000"/>
              </a:lnSpc>
              <a:spcAft>
                <a:spcPts val="0"/>
              </a:spcAft>
              <a:buNone/>
            </a:pPr>
            <a:r>
              <a:rPr lang="en-GB" sz="1100" dirty="0"/>
              <a:t>Sum operations on Our Classes</a:t>
            </a:r>
          </a:p>
          <a:p>
            <a:pPr marL="0" lvl="1" indent="0">
              <a:lnSpc>
                <a:spcPct val="100000"/>
              </a:lnSpc>
              <a:spcAft>
                <a:spcPts val="0"/>
              </a:spcAft>
              <a:buNone/>
            </a:pPr>
            <a:r>
              <a:rPr lang="en-GB" sz="1100" dirty="0"/>
              <a:t>Operator Delegations</a:t>
            </a:r>
          </a:p>
          <a:p>
            <a:pPr marL="0" lvl="1" indent="0">
              <a:lnSpc>
                <a:spcPct val="100000"/>
              </a:lnSpc>
              <a:spcAft>
                <a:spcPts val="0"/>
              </a:spcAft>
              <a:buNone/>
            </a:pPr>
            <a:r>
              <a:rPr lang="en-GB" sz="1100" dirty="0"/>
              <a:t>Postfix ++/--</a:t>
            </a:r>
          </a:p>
          <a:p>
            <a:pPr marL="0" lvl="1" indent="0">
              <a:lnSpc>
                <a:spcPct val="100000"/>
              </a:lnSpc>
              <a:spcAft>
                <a:spcPts val="0"/>
              </a:spcAft>
              <a:buNone/>
            </a:pPr>
            <a:r>
              <a:rPr lang="en-GB" sz="1100" dirty="0"/>
              <a:t>Generic Sum Operators</a:t>
            </a:r>
          </a:p>
          <a:p>
            <a:pPr marL="0" lvl="1" indent="0">
              <a:lnSpc>
                <a:spcPct val="100000"/>
              </a:lnSpc>
              <a:spcAft>
                <a:spcPts val="0"/>
              </a:spcAft>
              <a:buNone/>
            </a:pPr>
            <a:r>
              <a:rPr lang="en-GB" sz="1100" dirty="0"/>
              <a:t>Accessing Templated Operators</a:t>
            </a:r>
          </a:p>
          <a:p>
            <a:pPr marL="0" lvl="1" indent="0">
              <a:lnSpc>
                <a:spcPct val="100000"/>
              </a:lnSpc>
              <a:spcAft>
                <a:spcPts val="0"/>
              </a:spcAft>
              <a:buNone/>
            </a:pPr>
            <a:r>
              <a:rPr lang="en-GB" sz="1100" dirty="0"/>
              <a:t>Template Function Instantiation</a:t>
            </a:r>
          </a:p>
          <a:p>
            <a:pPr marL="0" lvl="1" indent="0">
              <a:lnSpc>
                <a:spcPct val="100000"/>
              </a:lnSpc>
              <a:spcAft>
                <a:spcPts val="0"/>
              </a:spcAft>
              <a:buNone/>
            </a:pPr>
            <a:endParaRPr lang="en-GB" sz="1100" dirty="0"/>
          </a:p>
          <a:p>
            <a:pPr marL="0" lvl="1" indent="0">
              <a:lnSpc>
                <a:spcPct val="100000"/>
              </a:lnSpc>
              <a:spcAft>
                <a:spcPts val="0"/>
              </a:spcAft>
              <a:buNone/>
            </a:pPr>
            <a:endParaRPr lang="en-GB" sz="1100" dirty="0"/>
          </a:p>
          <a:p>
            <a:pPr marL="0" lvl="1" indent="0">
              <a:lnSpc>
                <a:spcPct val="100000"/>
              </a:lnSpc>
              <a:spcAft>
                <a:spcPts val="0"/>
              </a:spcAft>
              <a:buSzPct val="115000"/>
              <a:buNone/>
            </a:pPr>
            <a:r>
              <a:rPr lang="en-GB" sz="1600" dirty="0"/>
              <a:t>Lab #17</a:t>
            </a:r>
          </a:p>
          <a:p>
            <a:pPr marL="0" lvl="1" indent="0">
              <a:lnSpc>
                <a:spcPct val="100000"/>
              </a:lnSpc>
              <a:spcAft>
                <a:spcPts val="0"/>
              </a:spcAft>
              <a:buSzPct val="115000"/>
              <a:buNone/>
            </a:pPr>
            <a:r>
              <a:rPr lang="en-GB" sz="1100" dirty="0"/>
              <a:t>Template Functions from a coding perspective</a:t>
            </a:r>
          </a:p>
          <a:p>
            <a:pPr marL="0" lvl="1" indent="0">
              <a:lnSpc>
                <a:spcPct val="100000"/>
              </a:lnSpc>
              <a:spcAft>
                <a:spcPts val="0"/>
              </a:spcAft>
              <a:buSzPct val="115000"/>
              <a:buNone/>
            </a:pPr>
            <a:endParaRPr lang="en-GB" sz="1600" dirty="0"/>
          </a:p>
          <a:p>
            <a:pPr marL="0" lvl="1" indent="0">
              <a:lnSpc>
                <a:spcPct val="100000"/>
              </a:lnSpc>
              <a:spcAft>
                <a:spcPts val="0"/>
              </a:spcAft>
              <a:buSzPct val="115000"/>
              <a:buNone/>
            </a:pPr>
            <a:r>
              <a:rPr lang="en-GB" sz="1600" dirty="0"/>
              <a:t>Lab #18</a:t>
            </a:r>
          </a:p>
          <a:p>
            <a:pPr marL="0" lvl="1" indent="0">
              <a:lnSpc>
                <a:spcPct val="100000"/>
              </a:lnSpc>
              <a:spcAft>
                <a:spcPts val="0"/>
              </a:spcAft>
              <a:buSzPct val="115000"/>
              <a:buNone/>
            </a:pPr>
            <a:r>
              <a:rPr lang="en-GB" sz="1100" dirty="0"/>
              <a:t>Template Functions from a reverse engineering perspective</a:t>
            </a:r>
          </a:p>
          <a:p>
            <a:pPr marL="0" lvl="1" indent="0">
              <a:lnSpc>
                <a:spcPct val="100000"/>
              </a:lnSpc>
              <a:spcAft>
                <a:spcPts val="0"/>
              </a:spcAft>
              <a:buSzPct val="115000"/>
              <a:buNone/>
            </a:pPr>
            <a:endParaRPr lang="en-GB" sz="1600" dirty="0"/>
          </a:p>
          <a:p>
            <a:pPr marL="0" lvl="1" indent="0">
              <a:lnSpc>
                <a:spcPct val="100000"/>
              </a:lnSpc>
              <a:spcAft>
                <a:spcPts val="0"/>
              </a:spcAft>
              <a:buSzPct val="115000"/>
              <a:buNone/>
            </a:pPr>
            <a:r>
              <a:rPr lang="en-GB" sz="1600" dirty="0"/>
              <a:t>Summary</a:t>
            </a:r>
          </a:p>
          <a:p>
            <a:pPr marL="0" lvl="1" indent="0">
              <a:lnSpc>
                <a:spcPct val="100000"/>
              </a:lnSpc>
              <a:buSzPct val="115000"/>
              <a:buNone/>
            </a:pPr>
            <a:endParaRPr lang="en-GB" sz="1600" dirty="0"/>
          </a:p>
          <a:p>
            <a:pPr marL="0" lvl="1" indent="0">
              <a:lnSpc>
                <a:spcPct val="100000"/>
              </a:lnSpc>
              <a:buSzPct val="115000"/>
              <a:buNone/>
            </a:pPr>
            <a:r>
              <a:rPr lang="en-GB" sz="1600" dirty="0"/>
              <a:t>Appendices:</a:t>
            </a:r>
          </a:p>
          <a:p>
            <a:pPr lvl="1">
              <a:lnSpc>
                <a:spcPct val="100000"/>
              </a:lnSpc>
              <a:buSzPct val="115000"/>
            </a:pPr>
            <a:r>
              <a:rPr lang="en-GB" sz="1100" dirty="0"/>
              <a:t>Useful links</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404528"/>
            <a:ext cx="3168497" cy="4647734"/>
          </a:xfrm>
        </p:spPr>
        <p:txBody>
          <a:bodyPr/>
          <a:lstStyle/>
          <a:p>
            <a:r>
              <a:rPr lang="en-US" dirty="0"/>
              <a:t>Learning Outcomes:</a:t>
            </a:r>
          </a:p>
          <a:p>
            <a:pPr lvl="1"/>
            <a:r>
              <a:rPr lang="en-US" sz="1100" dirty="0"/>
              <a:t>Must be able to describe Template Functions</a:t>
            </a:r>
          </a:p>
          <a:p>
            <a:pPr lvl="1"/>
            <a:r>
              <a:rPr lang="en-US" sz="1100" dirty="0"/>
              <a:t>Should be able to identify Template Function implementation artifacts in memory</a:t>
            </a:r>
          </a:p>
          <a:p>
            <a:pPr lvl="1"/>
            <a:r>
              <a:rPr lang="en-US" sz="1100" dirty="0"/>
              <a:t>Could be able to manipulate Template Function </a:t>
            </a:r>
            <a:r>
              <a:rPr lang="en-GB" sz="1100" dirty="0"/>
              <a:t>implementation</a:t>
            </a:r>
            <a:r>
              <a:rPr lang="en-US" sz="1100" dirty="0"/>
              <a:t> to alter code </a:t>
            </a:r>
            <a:r>
              <a:rPr lang="en-GB" sz="1100" dirty="0"/>
              <a:t>behaviour</a:t>
            </a:r>
          </a:p>
        </p:txBody>
      </p:sp>
    </p:spTree>
    <p:extLst>
      <p:ext uri="{BB962C8B-B14F-4D97-AF65-F5344CB8AC3E}">
        <p14:creationId xmlns:p14="http://schemas.microsoft.com/office/powerpoint/2010/main" val="289352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521918-8A7C-5978-B3F5-0AD7099F9420}"/>
              </a:ext>
            </a:extLst>
          </p:cNvPr>
          <p:cNvSpPr>
            <a:spLocks noGrp="1"/>
          </p:cNvSpPr>
          <p:nvPr>
            <p:ph type="body" sz="quarter" idx="10"/>
          </p:nvPr>
        </p:nvSpPr>
        <p:spPr/>
        <p:txBody>
          <a:bodyPr/>
          <a:lstStyle/>
          <a:p>
            <a:r>
              <a:rPr lang="en-GB" sz="4400" cap="none" dirty="0"/>
              <a:t>Introducing</a:t>
            </a:r>
          </a:p>
          <a:p>
            <a:r>
              <a:rPr lang="en-GB" sz="4400" cap="none" dirty="0"/>
              <a:t>Template Functions</a:t>
            </a:r>
          </a:p>
        </p:txBody>
      </p:sp>
      <p:sp>
        <p:nvSpPr>
          <p:cNvPr id="3" name="Text Placeholder 2">
            <a:extLst>
              <a:ext uri="{FF2B5EF4-FFF2-40B4-BE49-F238E27FC236}">
                <a16:creationId xmlns:a16="http://schemas.microsoft.com/office/drawing/2014/main" id="{A1E6A383-A6D6-ECDE-0251-0BC6BAEBF66F}"/>
              </a:ext>
            </a:extLst>
          </p:cNvPr>
          <p:cNvSpPr>
            <a:spLocks noGrp="1"/>
          </p:cNvSpPr>
          <p:nvPr>
            <p:ph type="body" sz="quarter" idx="15"/>
          </p:nvPr>
        </p:nvSpPr>
        <p:spPr>
          <a:xfrm>
            <a:off x="4808538" y="527024"/>
            <a:ext cx="6724332" cy="4094163"/>
          </a:xfrm>
        </p:spPr>
        <p:txBody>
          <a:bodyPr/>
          <a:lstStyle/>
          <a:p>
            <a:r>
              <a:rPr lang="en-GB" b="1" dirty="0"/>
              <a:t>Q.  What’s a Template Function?</a:t>
            </a:r>
          </a:p>
          <a:p>
            <a:endParaRPr lang="en-GB" b="1" dirty="0"/>
          </a:p>
          <a:p>
            <a:pPr marL="342900" indent="-342900">
              <a:buAutoNum type="alphaUcPeriod"/>
            </a:pPr>
            <a:r>
              <a:rPr lang="en-GB" b="1" dirty="0"/>
              <a:t>A function defined with one or more template parameters.</a:t>
            </a:r>
          </a:p>
          <a:p>
            <a:pPr marL="342900" indent="-342900">
              <a:buAutoNum type="alphaUcPeriod"/>
            </a:pPr>
            <a:endParaRPr lang="en-GB" b="1" dirty="0"/>
          </a:p>
          <a:p>
            <a:r>
              <a:rPr lang="en-GB" dirty="0"/>
              <a:t>This allows the function to work with different types without any need to explicitly specify those types.</a:t>
            </a:r>
          </a:p>
          <a:p>
            <a:endParaRPr lang="en-GB" dirty="0"/>
          </a:p>
          <a:p>
            <a:r>
              <a:rPr lang="en-GB" dirty="0"/>
              <a:t>Allows C++ programmer to write generic, reusable code.</a:t>
            </a:r>
          </a:p>
        </p:txBody>
      </p:sp>
      <p:sp>
        <p:nvSpPr>
          <p:cNvPr id="4" name="TextBox 3">
            <a:extLst>
              <a:ext uri="{FF2B5EF4-FFF2-40B4-BE49-F238E27FC236}">
                <a16:creationId xmlns:a16="http://schemas.microsoft.com/office/drawing/2014/main" id="{92A14D9F-CBD1-4342-6CF6-CE7697762921}"/>
              </a:ext>
            </a:extLst>
          </p:cNvPr>
          <p:cNvSpPr txBox="1"/>
          <p:nvPr/>
        </p:nvSpPr>
        <p:spPr>
          <a:xfrm>
            <a:off x="4808538" y="3647116"/>
            <a:ext cx="6582273" cy="1754326"/>
          </a:xfrm>
          <a:prstGeom prst="rect">
            <a:avLst/>
          </a:prstGeom>
          <a:solidFill>
            <a:srgbClr val="000000"/>
          </a:solidFill>
        </p:spPr>
        <p:txBody>
          <a:bodyPr wrap="square">
            <a:spAutoFit/>
          </a:bodyPr>
          <a:lstStyle/>
          <a:p>
            <a:r>
              <a:rPr lang="fr-FR" b="0" dirty="0" err="1">
                <a:solidFill>
                  <a:srgbClr val="569CD6"/>
                </a:solidFill>
                <a:effectLst/>
                <a:latin typeface="Consolas" panose="020B0609020204030204" pitchFamily="49" charset="0"/>
              </a:rPr>
              <a:t>template</a:t>
            </a:r>
            <a:r>
              <a:rPr lang="fr-FR" b="0" dirty="0">
                <a:solidFill>
                  <a:srgbClr val="FFFFFF"/>
                </a:solidFill>
                <a:effectLst/>
                <a:latin typeface="Consolas" panose="020B0609020204030204" pitchFamily="49" charset="0"/>
              </a:rPr>
              <a:t> &lt;</a:t>
            </a:r>
            <a:r>
              <a:rPr lang="fr-FR" b="0" dirty="0" err="1">
                <a:solidFill>
                  <a:srgbClr val="569CD6"/>
                </a:solidFill>
                <a:effectLst/>
                <a:latin typeface="Consolas" panose="020B0609020204030204" pitchFamily="49" charset="0"/>
              </a:rPr>
              <a:t>typename</a:t>
            </a:r>
            <a:r>
              <a:rPr lang="fr-FR" b="0" dirty="0">
                <a:solidFill>
                  <a:srgbClr val="FFFFFF"/>
                </a:solidFill>
                <a:effectLst/>
                <a:latin typeface="Consolas" panose="020B0609020204030204" pitchFamily="49" charset="0"/>
              </a:rPr>
              <a:t> </a:t>
            </a:r>
            <a:r>
              <a:rPr lang="fr-FR" b="0" dirty="0">
                <a:solidFill>
                  <a:srgbClr val="4EC9B0"/>
                </a:solidFill>
                <a:effectLst/>
                <a:latin typeface="Consolas" panose="020B0609020204030204" pitchFamily="49" charset="0"/>
              </a:rPr>
              <a:t>T</a:t>
            </a:r>
            <a:r>
              <a:rPr lang="fr-FR" b="0" dirty="0">
                <a:solidFill>
                  <a:srgbClr val="FFFFFF"/>
                </a:solidFill>
                <a:effectLst/>
                <a:latin typeface="Consolas" panose="020B0609020204030204" pitchFamily="49" charset="0"/>
              </a:rPr>
              <a:t>&gt;</a:t>
            </a:r>
          </a:p>
          <a:p>
            <a:r>
              <a:rPr lang="fr-FR" b="0" dirty="0" err="1">
                <a:solidFill>
                  <a:srgbClr val="569CD6"/>
                </a:solidFill>
                <a:effectLst/>
                <a:latin typeface="Consolas" panose="020B0609020204030204" pitchFamily="49" charset="0"/>
              </a:rPr>
              <a:t>void</a:t>
            </a:r>
            <a:r>
              <a:rPr lang="fr-FR" b="0" dirty="0">
                <a:solidFill>
                  <a:srgbClr val="FFFFFF"/>
                </a:solidFill>
                <a:effectLst/>
                <a:latin typeface="Consolas" panose="020B0609020204030204" pitchFamily="49" charset="0"/>
              </a:rPr>
              <a:t> </a:t>
            </a:r>
            <a:r>
              <a:rPr lang="fr-FR" b="0" dirty="0" err="1">
                <a:solidFill>
                  <a:srgbClr val="DCDCAA"/>
                </a:solidFill>
                <a:effectLst/>
                <a:latin typeface="Consolas" panose="020B0609020204030204" pitchFamily="49" charset="0"/>
              </a:rPr>
              <a:t>swapValues</a:t>
            </a:r>
            <a:r>
              <a:rPr lang="fr-FR" b="0" dirty="0">
                <a:solidFill>
                  <a:srgbClr val="FFFFFF"/>
                </a:solidFill>
                <a:effectLst/>
                <a:latin typeface="Consolas" panose="020B0609020204030204" pitchFamily="49" charset="0"/>
              </a:rPr>
              <a:t>(</a:t>
            </a:r>
            <a:r>
              <a:rPr lang="fr-FR" b="0" dirty="0">
                <a:solidFill>
                  <a:srgbClr val="4EC9B0"/>
                </a:solidFill>
                <a:effectLst/>
                <a:latin typeface="Consolas" panose="020B0609020204030204" pitchFamily="49" charset="0"/>
              </a:rPr>
              <a:t>T</a:t>
            </a:r>
            <a:r>
              <a:rPr lang="fr-FR" b="0" dirty="0">
                <a:solidFill>
                  <a:srgbClr val="FFFFFF"/>
                </a:solidFill>
                <a:effectLst/>
                <a:latin typeface="Consolas" panose="020B0609020204030204" pitchFamily="49" charset="0"/>
              </a:rPr>
              <a:t> </a:t>
            </a:r>
            <a:r>
              <a:rPr lang="fr-FR" b="0" dirty="0">
                <a:solidFill>
                  <a:srgbClr val="569CD6"/>
                </a:solidFill>
                <a:effectLst/>
                <a:latin typeface="Consolas" panose="020B0609020204030204" pitchFamily="49" charset="0"/>
              </a:rPr>
              <a:t>&amp;</a:t>
            </a:r>
            <a:r>
              <a:rPr lang="fr-FR" b="0" dirty="0">
                <a:solidFill>
                  <a:srgbClr val="9CDCFE"/>
                </a:solidFill>
                <a:effectLst/>
                <a:latin typeface="Consolas" panose="020B0609020204030204" pitchFamily="49" charset="0"/>
              </a:rPr>
              <a:t>a</a:t>
            </a:r>
            <a:r>
              <a:rPr lang="fr-FR" b="0" dirty="0">
                <a:solidFill>
                  <a:srgbClr val="FFFFFF"/>
                </a:solidFill>
                <a:effectLst/>
                <a:latin typeface="Consolas" panose="020B0609020204030204" pitchFamily="49" charset="0"/>
              </a:rPr>
              <a:t>, </a:t>
            </a:r>
            <a:r>
              <a:rPr lang="fr-FR" b="0" dirty="0">
                <a:solidFill>
                  <a:srgbClr val="4EC9B0"/>
                </a:solidFill>
                <a:effectLst/>
                <a:latin typeface="Consolas" panose="020B0609020204030204" pitchFamily="49" charset="0"/>
              </a:rPr>
              <a:t>T</a:t>
            </a:r>
            <a:r>
              <a:rPr lang="fr-FR" b="0" dirty="0">
                <a:solidFill>
                  <a:srgbClr val="FFFFFF"/>
                </a:solidFill>
                <a:effectLst/>
                <a:latin typeface="Consolas" panose="020B0609020204030204" pitchFamily="49" charset="0"/>
              </a:rPr>
              <a:t> </a:t>
            </a:r>
            <a:r>
              <a:rPr lang="fr-FR" b="0" dirty="0">
                <a:solidFill>
                  <a:srgbClr val="569CD6"/>
                </a:solidFill>
                <a:effectLst/>
                <a:latin typeface="Consolas" panose="020B0609020204030204" pitchFamily="49" charset="0"/>
              </a:rPr>
              <a:t>&amp;</a:t>
            </a:r>
            <a:r>
              <a:rPr lang="fr-FR" b="0" dirty="0">
                <a:solidFill>
                  <a:srgbClr val="9CDCFE"/>
                </a:solidFill>
                <a:effectLst/>
                <a:latin typeface="Consolas" panose="020B0609020204030204" pitchFamily="49" charset="0"/>
              </a:rPr>
              <a:t>b</a:t>
            </a:r>
            <a:r>
              <a:rPr lang="fr-FR" b="0" dirty="0">
                <a:solidFill>
                  <a:srgbClr val="FFFFFF"/>
                </a:solidFill>
                <a:effectLst/>
                <a:latin typeface="Consolas" panose="020B0609020204030204" pitchFamily="49" charset="0"/>
              </a:rPr>
              <a:t>) {</a:t>
            </a:r>
          </a:p>
          <a:p>
            <a:r>
              <a:rPr lang="fr-FR" b="0" dirty="0">
                <a:solidFill>
                  <a:srgbClr val="FFFFFF"/>
                </a:solidFill>
                <a:effectLst/>
                <a:latin typeface="Consolas" panose="020B0609020204030204" pitchFamily="49" charset="0"/>
              </a:rPr>
              <a:t>    T temp </a:t>
            </a:r>
            <a:r>
              <a:rPr lang="fr-FR" b="0" dirty="0">
                <a:solidFill>
                  <a:srgbClr val="D4D4D4"/>
                </a:solidFill>
                <a:effectLst/>
                <a:latin typeface="Consolas" panose="020B0609020204030204" pitchFamily="49" charset="0"/>
              </a:rPr>
              <a:t>=</a:t>
            </a:r>
            <a:r>
              <a:rPr lang="fr-FR" b="0" dirty="0">
                <a:solidFill>
                  <a:srgbClr val="FFFFFF"/>
                </a:solidFill>
                <a:effectLst/>
                <a:latin typeface="Consolas" panose="020B0609020204030204" pitchFamily="49" charset="0"/>
              </a:rPr>
              <a:t> a;</a:t>
            </a:r>
          </a:p>
          <a:p>
            <a:r>
              <a:rPr lang="fr-FR" b="0" dirty="0">
                <a:solidFill>
                  <a:srgbClr val="FFFFFF"/>
                </a:solidFill>
                <a:effectLst/>
                <a:latin typeface="Consolas" panose="020B0609020204030204" pitchFamily="49" charset="0"/>
              </a:rPr>
              <a:t>    a </a:t>
            </a:r>
            <a:r>
              <a:rPr lang="fr-FR" b="0" dirty="0">
                <a:solidFill>
                  <a:srgbClr val="D4D4D4"/>
                </a:solidFill>
                <a:effectLst/>
                <a:latin typeface="Consolas" panose="020B0609020204030204" pitchFamily="49" charset="0"/>
              </a:rPr>
              <a:t>=</a:t>
            </a:r>
            <a:r>
              <a:rPr lang="fr-FR" b="0" dirty="0">
                <a:solidFill>
                  <a:srgbClr val="FFFFFF"/>
                </a:solidFill>
                <a:effectLst/>
                <a:latin typeface="Consolas" panose="020B0609020204030204" pitchFamily="49" charset="0"/>
              </a:rPr>
              <a:t> b;</a:t>
            </a:r>
          </a:p>
          <a:p>
            <a:r>
              <a:rPr lang="fr-FR" b="0" dirty="0">
                <a:solidFill>
                  <a:srgbClr val="FFFFFF"/>
                </a:solidFill>
                <a:effectLst/>
                <a:latin typeface="Consolas" panose="020B0609020204030204" pitchFamily="49" charset="0"/>
              </a:rPr>
              <a:t>    b </a:t>
            </a:r>
            <a:r>
              <a:rPr lang="fr-FR" b="0" dirty="0">
                <a:solidFill>
                  <a:srgbClr val="D4D4D4"/>
                </a:solidFill>
                <a:effectLst/>
                <a:latin typeface="Consolas" panose="020B0609020204030204" pitchFamily="49" charset="0"/>
              </a:rPr>
              <a:t>=</a:t>
            </a:r>
            <a:r>
              <a:rPr lang="fr-FR" b="0" dirty="0">
                <a:solidFill>
                  <a:srgbClr val="FFFFFF"/>
                </a:solidFill>
                <a:effectLst/>
                <a:latin typeface="Consolas" panose="020B0609020204030204" pitchFamily="49" charset="0"/>
              </a:rPr>
              <a:t> temp;</a:t>
            </a:r>
          </a:p>
          <a:p>
            <a:r>
              <a:rPr lang="fr-FR" b="0" dirty="0">
                <a:solidFill>
                  <a:srgbClr val="FFFFFF"/>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A16E9932-7AF3-C4C4-10F3-3E187E84F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2423" y="3647116"/>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269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558449-9417-38F7-2543-A52B86F30153}"/>
              </a:ext>
            </a:extLst>
          </p:cNvPr>
          <p:cNvSpPr>
            <a:spLocks noGrp="1"/>
          </p:cNvSpPr>
          <p:nvPr>
            <p:ph type="body" sz="quarter" idx="10"/>
          </p:nvPr>
        </p:nvSpPr>
        <p:spPr/>
        <p:txBody>
          <a:bodyPr/>
          <a:lstStyle/>
          <a:p>
            <a:r>
              <a:rPr lang="en-GB" cap="none" dirty="0"/>
              <a:t>Template</a:t>
            </a:r>
          </a:p>
          <a:p>
            <a:r>
              <a:rPr lang="en-GB" cap="none" dirty="0"/>
              <a:t>Function Visualization</a:t>
            </a:r>
          </a:p>
        </p:txBody>
      </p:sp>
      <p:graphicFrame>
        <p:nvGraphicFramePr>
          <p:cNvPr id="4" name="Diagram 3">
            <a:extLst>
              <a:ext uri="{FF2B5EF4-FFF2-40B4-BE49-F238E27FC236}">
                <a16:creationId xmlns:a16="http://schemas.microsoft.com/office/drawing/2014/main" id="{3A504F0A-4C22-1E90-38C9-C98EE509C023}"/>
              </a:ext>
            </a:extLst>
          </p:cNvPr>
          <p:cNvGraphicFramePr/>
          <p:nvPr>
            <p:extLst>
              <p:ext uri="{D42A27DB-BD31-4B8C-83A1-F6EECF244321}">
                <p14:modId xmlns:p14="http://schemas.microsoft.com/office/powerpoint/2010/main" val="3711683369"/>
              </p:ext>
            </p:extLst>
          </p:nvPr>
        </p:nvGraphicFramePr>
        <p:xfrm>
          <a:off x="4637313" y="719667"/>
          <a:ext cx="7393577" cy="50149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F58141D-F524-3118-8BB1-9F7CDB53FBF0}"/>
              </a:ext>
            </a:extLst>
          </p:cNvPr>
          <p:cNvSpPr txBox="1"/>
          <p:nvPr/>
        </p:nvSpPr>
        <p:spPr>
          <a:xfrm>
            <a:off x="4859383" y="3095897"/>
            <a:ext cx="2037806" cy="333103"/>
          </a:xfrm>
          <a:prstGeom prst="rect">
            <a:avLst/>
          </a:prstGeom>
        </p:spPr>
        <p:txBody>
          <a:bodyPr vert="horz" wrap="square" lIns="0" tIns="0" rIns="0" bIns="0" rtlCol="0" anchor="t" anchorCtr="0">
            <a:normAutofit/>
          </a:bodyPr>
          <a:lstStyle/>
          <a:p>
            <a:pPr algn="l"/>
            <a:endParaRPr lang="en-GB" dirty="0"/>
          </a:p>
        </p:txBody>
      </p:sp>
      <p:pic>
        <p:nvPicPr>
          <p:cNvPr id="7" name="Picture 6">
            <a:extLst>
              <a:ext uri="{FF2B5EF4-FFF2-40B4-BE49-F238E27FC236}">
                <a16:creationId xmlns:a16="http://schemas.microsoft.com/office/drawing/2014/main" id="{EE9CFA4D-5921-C217-3FC2-477E38AAB9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30012" y="1349984"/>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96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4EA24A-BBCE-5C6D-B77E-D7E14CDA5BF8}"/>
              </a:ext>
            </a:extLst>
          </p:cNvPr>
          <p:cNvSpPr>
            <a:spLocks noGrp="1"/>
          </p:cNvSpPr>
          <p:nvPr>
            <p:ph type="body" sz="quarter" idx="10"/>
          </p:nvPr>
        </p:nvSpPr>
        <p:spPr/>
        <p:txBody>
          <a:bodyPr/>
          <a:lstStyle/>
          <a:p>
            <a:r>
              <a:rPr lang="en-GB" cap="none" dirty="0"/>
              <a:t>Common Uses</a:t>
            </a:r>
          </a:p>
        </p:txBody>
      </p:sp>
      <p:sp>
        <p:nvSpPr>
          <p:cNvPr id="3" name="Text Placeholder 2">
            <a:extLst>
              <a:ext uri="{FF2B5EF4-FFF2-40B4-BE49-F238E27FC236}">
                <a16:creationId xmlns:a16="http://schemas.microsoft.com/office/drawing/2014/main" id="{845AEB68-A8A5-38B9-6B9F-462742341E6E}"/>
              </a:ext>
            </a:extLst>
          </p:cNvPr>
          <p:cNvSpPr>
            <a:spLocks noGrp="1"/>
          </p:cNvSpPr>
          <p:nvPr>
            <p:ph type="body" sz="quarter" idx="15"/>
          </p:nvPr>
        </p:nvSpPr>
        <p:spPr/>
        <p:txBody>
          <a:bodyPr/>
          <a:lstStyle/>
          <a:p>
            <a:r>
              <a:rPr lang="en-GB" b="1" dirty="0"/>
              <a:t>Template functions have several different uses:</a:t>
            </a:r>
          </a:p>
          <a:p>
            <a:endParaRPr lang="en-GB" dirty="0"/>
          </a:p>
          <a:p>
            <a:pPr marL="285750" indent="-285750">
              <a:buFont typeface="Arial" panose="020B0604020202020204" pitchFamily="34" charset="0"/>
              <a:buChar char="•"/>
            </a:pPr>
            <a:r>
              <a:rPr lang="en-GB" dirty="0"/>
              <a:t>Generic algorithms</a:t>
            </a:r>
          </a:p>
          <a:p>
            <a:pPr marL="285750" indent="-285750">
              <a:buFont typeface="Arial" panose="020B0604020202020204" pitchFamily="34" charset="0"/>
              <a:buChar char="•"/>
            </a:pPr>
            <a:r>
              <a:rPr lang="en-GB" dirty="0"/>
              <a:t>Data Structures, e.g. Standard </a:t>
            </a:r>
            <a:r>
              <a:rPr lang="en-GB"/>
              <a:t>Template Library (STL)</a:t>
            </a:r>
            <a:endParaRPr lang="en-GB" dirty="0"/>
          </a:p>
          <a:p>
            <a:pPr marL="285750" indent="-285750">
              <a:buFont typeface="Arial" panose="020B0604020202020204" pitchFamily="34" charset="0"/>
              <a:buChar char="•"/>
            </a:pPr>
            <a:r>
              <a:rPr lang="en-GB" dirty="0"/>
              <a:t>Operator Overloading</a:t>
            </a:r>
          </a:p>
          <a:p>
            <a:pPr marL="719138" indent="-444500">
              <a:buFont typeface="Courier New" panose="02070309020205020404" pitchFamily="49" charset="0"/>
              <a:buChar char="o"/>
            </a:pPr>
            <a:r>
              <a:rPr lang="en-GB" dirty="0"/>
              <a:t>Especially within classes to represent common arithmetic operations</a:t>
            </a:r>
          </a:p>
          <a:p>
            <a:endParaRPr lang="en-GB" dirty="0"/>
          </a:p>
        </p:txBody>
      </p:sp>
    </p:spTree>
    <p:extLst>
      <p:ext uri="{BB962C8B-B14F-4D97-AF65-F5344CB8AC3E}">
        <p14:creationId xmlns:p14="http://schemas.microsoft.com/office/powerpoint/2010/main" val="3557728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666677-5E1C-7125-0B4A-0E170B626BB8}"/>
              </a:ext>
            </a:extLst>
          </p:cNvPr>
          <p:cNvSpPr>
            <a:spLocks noGrp="1"/>
          </p:cNvSpPr>
          <p:nvPr>
            <p:ph type="body" sz="quarter" idx="10"/>
          </p:nvPr>
        </p:nvSpPr>
        <p:spPr/>
        <p:txBody>
          <a:bodyPr/>
          <a:lstStyle/>
          <a:p>
            <a:r>
              <a:rPr lang="en-GB" sz="4000" cap="none" dirty="0"/>
              <a:t>Sum-operations on Our Classes</a:t>
            </a:r>
          </a:p>
        </p:txBody>
      </p:sp>
      <p:sp>
        <p:nvSpPr>
          <p:cNvPr id="4" name="TextBox 3">
            <a:extLst>
              <a:ext uri="{FF2B5EF4-FFF2-40B4-BE49-F238E27FC236}">
                <a16:creationId xmlns:a16="http://schemas.microsoft.com/office/drawing/2014/main" id="{9796964D-9641-783E-0863-9FA0B144ADCC}"/>
              </a:ext>
            </a:extLst>
          </p:cNvPr>
          <p:cNvSpPr txBox="1"/>
          <p:nvPr/>
        </p:nvSpPr>
        <p:spPr>
          <a:xfrm>
            <a:off x="4676504" y="596842"/>
            <a:ext cx="7027816" cy="1600438"/>
          </a:xfrm>
          <a:prstGeom prst="rect">
            <a:avLst/>
          </a:prstGeom>
          <a:solidFill>
            <a:srgbClr val="000000"/>
          </a:solidFill>
        </p:spPr>
        <p:txBody>
          <a:bodyPr wrap="square">
            <a:spAutoFit/>
          </a:bodyPr>
          <a:lstStyle/>
          <a:p>
            <a:r>
              <a:rPr lang="en-GB" sz="1400" b="0" dirty="0">
                <a:solidFill>
                  <a:srgbClr val="569CD6"/>
                </a:solidFill>
                <a:effectLst/>
                <a:latin typeface="Consolas" panose="020B0609020204030204" pitchFamily="49" charset="0"/>
              </a:rPr>
              <a:t>class</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Hopper</a:t>
            </a:r>
            <a:r>
              <a:rPr lang="en-GB" sz="1400" b="0" dirty="0">
                <a:solidFill>
                  <a:srgbClr val="FFFFFF"/>
                </a:solidFill>
                <a:effectLst/>
                <a:latin typeface="Consolas" panose="020B0609020204030204" pitchFamily="49" charset="0"/>
              </a:rPr>
              <a:t> {</a:t>
            </a:r>
          </a:p>
          <a:p>
            <a:r>
              <a:rPr lang="en-GB" sz="1400" b="0" dirty="0">
                <a:solidFill>
                  <a:srgbClr val="569CD6"/>
                </a:solidFill>
                <a:effectLst/>
                <a:latin typeface="Consolas" panose="020B0609020204030204" pitchFamily="49" charset="0"/>
              </a:rPr>
              <a:t>public:</a:t>
            </a:r>
            <a:endParaRPr lang="en-GB" sz="1400" b="0" dirty="0">
              <a:solidFill>
                <a:srgbClr val="FFFFFF"/>
              </a:solidFill>
              <a:effectLst/>
              <a:latin typeface="Consolas" panose="020B0609020204030204" pitchFamily="49" charset="0"/>
            </a:endParaRPr>
          </a:p>
          <a:p>
            <a:r>
              <a:rPr lang="en-GB" sz="1400" b="0" dirty="0">
                <a:solidFill>
                  <a:srgbClr val="7CA668"/>
                </a:solidFill>
                <a:effectLst/>
                <a:latin typeface="Consolas" panose="020B0609020204030204" pitchFamily="49" charset="0"/>
              </a:rPr>
              <a:t>    // modifiers</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a:solidFill>
                  <a:srgbClr val="DCDCAA"/>
                </a:solidFill>
                <a:effectLst/>
                <a:latin typeface="Consolas" panose="020B0609020204030204" pitchFamily="49" charset="0"/>
              </a:rPr>
              <a:t>remove</a:t>
            </a:r>
            <a:r>
              <a:rPr lang="en-GB" sz="1400" b="0" dirty="0">
                <a:solidFill>
                  <a:srgbClr val="FFFFFF"/>
                </a:solidFill>
                <a:effectLst/>
                <a:latin typeface="Consolas" panose="020B0609020204030204" pitchFamily="49" charset="0"/>
              </a:rPr>
              <a:t>(</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a:solidFill>
                  <a:srgbClr val="9CDCFE"/>
                </a:solidFill>
                <a:effectLst/>
                <a:latin typeface="Consolas" panose="020B0609020204030204" pitchFamily="49" charset="0"/>
              </a:rPr>
              <a:t>amount</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Hopper</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a:solidFill>
                  <a:srgbClr val="9CDCFE"/>
                </a:solidFill>
                <a:effectLst/>
                <a:latin typeface="Consolas" panose="020B0609020204030204" pitchFamily="49" charset="0"/>
              </a:rPr>
              <a:t>amount</a:t>
            </a:r>
            <a:r>
              <a:rPr lang="en-GB" sz="1400" b="0" dirty="0">
                <a:solidFill>
                  <a:srgbClr val="FFFFFF"/>
                </a:solidFill>
                <a:effectLst/>
                <a:latin typeface="Consolas" panose="020B0609020204030204" pitchFamily="49" charset="0"/>
              </a:rPr>
              <a:t>) { </a:t>
            </a:r>
            <a:r>
              <a:rPr lang="en-GB" sz="1400" b="0" dirty="0">
                <a:solidFill>
                  <a:srgbClr val="DCDCAA"/>
                </a:solidFill>
                <a:effectLst/>
                <a:latin typeface="Consolas" panose="020B0609020204030204" pitchFamily="49" charset="0"/>
              </a:rPr>
              <a:t>remove</a:t>
            </a:r>
            <a:r>
              <a:rPr lang="en-GB" sz="1400" b="0" dirty="0">
                <a:solidFill>
                  <a:srgbClr val="FFFFFF"/>
                </a:solidFill>
                <a:effectLst/>
                <a:latin typeface="Consolas" panose="020B0609020204030204" pitchFamily="49" charset="0"/>
              </a:rPr>
              <a:t>(amount);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569CD6"/>
                </a:solidFill>
                <a:effectLst/>
                <a:latin typeface="Consolas" panose="020B0609020204030204" pitchFamily="49" charset="0"/>
              </a:rPr>
              <a:t>this</a:t>
            </a:r>
            <a:r>
              <a:rPr lang="en-GB" sz="1400" b="0" dirty="0">
                <a:solidFill>
                  <a:srgbClr val="FFFFFF"/>
                </a:solidFill>
                <a:effectLst/>
                <a:latin typeface="Consolas" panose="020B0609020204030204" pitchFamily="49" charset="0"/>
              </a:rPr>
              <a:t>; };</a:t>
            </a:r>
          </a:p>
          <a:p>
            <a:br>
              <a:rPr lang="en-GB" sz="1400" b="0" dirty="0">
                <a:solidFill>
                  <a:srgbClr val="FFFFFF"/>
                </a:solidFill>
                <a:effectLst/>
                <a:latin typeface="Consolas" panose="020B0609020204030204" pitchFamily="49" charset="0"/>
              </a:rPr>
            </a:br>
            <a:endParaRPr lang="en-GB" sz="1400" b="0" dirty="0">
              <a:solidFill>
                <a:srgbClr val="FFFFFF"/>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F3576B6F-D9E6-F6AC-30FB-CCF97DE28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5512" y="666077"/>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5AA6C5-1702-823C-6692-5B0161F1D736}"/>
              </a:ext>
            </a:extLst>
          </p:cNvPr>
          <p:cNvSpPr txBox="1"/>
          <p:nvPr/>
        </p:nvSpPr>
        <p:spPr>
          <a:xfrm>
            <a:off x="4676504" y="2543103"/>
            <a:ext cx="7004590" cy="2246769"/>
          </a:xfrm>
          <a:prstGeom prst="rect">
            <a:avLst/>
          </a:prstGeom>
          <a:solidFill>
            <a:srgbClr val="000000"/>
          </a:solidFill>
        </p:spPr>
        <p:txBody>
          <a:bodyPr wrap="square">
            <a:spAutoFit/>
          </a:bodyPr>
          <a:lstStyle/>
          <a:p>
            <a:r>
              <a:rPr lang="en-GB" sz="1400" b="0" dirty="0">
                <a:solidFill>
                  <a:srgbClr val="4EC9B0"/>
                </a:solidFill>
                <a:effectLst/>
                <a:latin typeface="Consolas" panose="020B0609020204030204" pitchFamily="49" charset="0"/>
              </a:rPr>
              <a:t>Drink</a:t>
            </a:r>
            <a:r>
              <a:rPr lang="en-GB" sz="1400" b="0" dirty="0">
                <a:solidFill>
                  <a:srgbClr val="FFFFFF"/>
                </a:solidFill>
                <a:effectLst/>
                <a:latin typeface="Consolas" panose="020B0609020204030204" pitchFamily="49" charset="0"/>
              </a:rPr>
              <a:t>  </a:t>
            </a:r>
            <a:r>
              <a:rPr lang="en-GB" sz="1400" b="0" dirty="0" err="1">
                <a:solidFill>
                  <a:srgbClr val="4EC9B0"/>
                </a:solidFill>
                <a:effectLst/>
                <a:latin typeface="Consolas" panose="020B0609020204030204" pitchFamily="49" charset="0"/>
              </a:rPr>
              <a:t>DrinkMachine</a:t>
            </a:r>
            <a:r>
              <a:rPr lang="en-GB" sz="1400" b="0" dirty="0">
                <a:solidFill>
                  <a:srgbClr val="FFFFFF"/>
                </a:solidFill>
                <a:effectLst/>
                <a:latin typeface="Consolas" panose="020B0609020204030204" pitchFamily="49" charset="0"/>
              </a:rPr>
              <a:t>::</a:t>
            </a:r>
            <a:r>
              <a:rPr lang="en-GB" sz="1400" b="0" dirty="0" err="1">
                <a:solidFill>
                  <a:srgbClr val="DCDCAA"/>
                </a:solidFill>
                <a:effectLst/>
                <a:latin typeface="Consolas" panose="020B0609020204030204" pitchFamily="49" charset="0"/>
              </a:rPr>
              <a:t>make_drink</a:t>
            </a:r>
            <a:r>
              <a:rPr lang="en-GB" sz="1400" b="0" dirty="0">
                <a:solidFill>
                  <a:srgbClr val="FFFFFF"/>
                </a:solidFill>
                <a:effectLst/>
                <a:latin typeface="Consolas" panose="020B0609020204030204" pitchFamily="49" charset="0"/>
              </a:rPr>
              <a:t>(</a:t>
            </a:r>
            <a:r>
              <a:rPr lang="en-GB" sz="1400" b="0" dirty="0">
                <a:solidFill>
                  <a:srgbClr val="4EC9B0"/>
                </a:solidFill>
                <a:effectLst/>
                <a:latin typeface="Consolas" panose="020B0609020204030204" pitchFamily="49" charset="0"/>
              </a:rPr>
              <a:t>Recipe</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drinkRecipe</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if</a:t>
            </a:r>
            <a:r>
              <a:rPr lang="en-GB" sz="1400" b="0" dirty="0">
                <a:solidFill>
                  <a:srgbClr val="FFFFFF"/>
                </a:solidFill>
                <a:effectLst/>
                <a:latin typeface="Consolas" panose="020B0609020204030204" pitchFamily="49" charset="0"/>
              </a:rPr>
              <a:t> (</a:t>
            </a:r>
            <a:r>
              <a:rPr lang="en-GB" sz="1400" b="0" dirty="0" err="1">
                <a:solidFill>
                  <a:srgbClr val="DCDCAA"/>
                </a:solidFill>
                <a:effectLst/>
                <a:latin typeface="Consolas" panose="020B0609020204030204" pitchFamily="49" charset="0"/>
              </a:rPr>
              <a:t>can_make_drink</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drinkRecipe</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        _</a:t>
            </a:r>
            <a:r>
              <a:rPr lang="en-GB" sz="1400" b="0" dirty="0" err="1">
                <a:solidFill>
                  <a:srgbClr val="FFFFFF"/>
                </a:solidFill>
                <a:effectLst/>
                <a:latin typeface="Consolas" panose="020B0609020204030204" pitchFamily="49" charset="0"/>
              </a:rPr>
              <a:t>coffeeHopper</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drinkRecipe</a:t>
            </a:r>
            <a:r>
              <a:rPr lang="en-GB" sz="1400" b="0" dirty="0" err="1">
                <a:solidFill>
                  <a:srgbClr val="FFFFFF"/>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beans_g</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_</a:t>
            </a:r>
            <a:r>
              <a:rPr lang="en-GB" sz="1400" b="0" dirty="0" err="1">
                <a:solidFill>
                  <a:srgbClr val="FFFFFF"/>
                </a:solidFill>
                <a:effectLst/>
                <a:latin typeface="Consolas" panose="020B0609020204030204" pitchFamily="49" charset="0"/>
              </a:rPr>
              <a:t>waterHopper</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drinkRecipe</a:t>
            </a:r>
            <a:r>
              <a:rPr lang="en-GB" sz="1400" b="0" dirty="0" err="1">
                <a:solidFill>
                  <a:srgbClr val="FFFFFF"/>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water_ml</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_</a:t>
            </a:r>
            <a:r>
              <a:rPr lang="en-GB" sz="1400" b="0" dirty="0" err="1">
                <a:solidFill>
                  <a:srgbClr val="FFFFFF"/>
                </a:solidFill>
                <a:effectLst/>
                <a:latin typeface="Consolas" panose="020B0609020204030204" pitchFamily="49" charset="0"/>
              </a:rPr>
              <a:t>milkHopper</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drinkRecipe</a:t>
            </a:r>
            <a:r>
              <a:rPr lang="en-GB" sz="1400" b="0" dirty="0" err="1">
                <a:solidFill>
                  <a:srgbClr val="FFFFFF"/>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milk_ml</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Drink{ (</a:t>
            </a:r>
            <a:r>
              <a:rPr lang="en-GB" sz="1400" b="0" dirty="0">
                <a:solidFill>
                  <a:srgbClr val="9CDCFE"/>
                </a:solidFill>
                <a:effectLst/>
                <a:latin typeface="Consolas" panose="020B0609020204030204" pitchFamily="49" charset="0"/>
              </a:rPr>
              <a:t>drinkRecipe</a:t>
            </a:r>
            <a:r>
              <a:rPr lang="en-GB" sz="1400" b="0" dirty="0">
                <a:solidFill>
                  <a:srgbClr val="FFFFFF"/>
                </a:solidFill>
                <a:effectLst/>
                <a:latin typeface="Consolas" panose="020B0609020204030204" pitchFamily="49" charset="0"/>
              </a:rPr>
              <a:t>.</a:t>
            </a:r>
            <a:r>
              <a:rPr lang="en-GB" sz="1400" b="0" dirty="0">
                <a:solidFill>
                  <a:srgbClr val="9CDCFE"/>
                </a:solidFill>
                <a:effectLst/>
                <a:latin typeface="Consolas" panose="020B0609020204030204" pitchFamily="49" charset="0"/>
              </a:rPr>
              <a:t>name</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DCDCAA"/>
                </a:solidFill>
                <a:effectLst/>
                <a:latin typeface="Consolas" panose="020B0609020204030204" pitchFamily="49" charset="0"/>
              </a:rPr>
              <a:t>add_sugar</a:t>
            </a:r>
            <a:r>
              <a:rPr lang="en-GB" sz="1400" b="0" dirty="0">
                <a:solidFill>
                  <a:srgbClr val="FFFFFF"/>
                </a:solidFill>
                <a:effectLst/>
                <a:latin typeface="Consolas" panose="020B0609020204030204" pitchFamily="49" charset="0"/>
              </a:rPr>
              <a:t>()).</a:t>
            </a:r>
            <a:r>
              <a:rPr lang="en-GB" sz="1400" b="0" dirty="0" err="1">
                <a:solidFill>
                  <a:srgbClr val="DCDCAA"/>
                </a:solidFill>
                <a:effectLst/>
                <a:latin typeface="Consolas" panose="020B0609020204030204" pitchFamily="49" charset="0"/>
              </a:rPr>
              <a:t>c_str</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drinkRecipe</a:t>
            </a:r>
            <a:r>
              <a:rPr lang="en-GB" sz="1400" b="0" dirty="0" err="1">
                <a:solidFill>
                  <a:srgbClr val="FFFFFF"/>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water_ml</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drinkRecipe</a:t>
            </a:r>
            <a:r>
              <a:rPr lang="en-GB" sz="1400" b="0" dirty="0" err="1">
                <a:solidFill>
                  <a:srgbClr val="FFFFFF"/>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milk_ml</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else</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Drink{};</a:t>
            </a:r>
          </a:p>
          <a:p>
            <a:r>
              <a:rPr lang="en-GB" sz="1400" b="0" dirty="0">
                <a:solidFill>
                  <a:srgbClr val="FFFFFF"/>
                </a:solidFill>
                <a:effectLst/>
                <a:latin typeface="Consolas" panose="020B0609020204030204" pitchFamily="49" charset="0"/>
              </a:rPr>
              <a:t>}</a:t>
            </a:r>
          </a:p>
        </p:txBody>
      </p:sp>
      <p:pic>
        <p:nvPicPr>
          <p:cNvPr id="10" name="Picture 9">
            <a:extLst>
              <a:ext uri="{FF2B5EF4-FFF2-40B4-BE49-F238E27FC236}">
                <a16:creationId xmlns:a16="http://schemas.microsoft.com/office/drawing/2014/main" id="{73F736B0-F355-9BFA-AAF8-816983E32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5513" y="2682640"/>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99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FAB6E4-DABF-6782-00C5-9DAF90DF74BB}"/>
              </a:ext>
            </a:extLst>
          </p:cNvPr>
          <p:cNvSpPr>
            <a:spLocks noGrp="1"/>
          </p:cNvSpPr>
          <p:nvPr>
            <p:ph type="body" sz="quarter" idx="10"/>
          </p:nvPr>
        </p:nvSpPr>
        <p:spPr/>
        <p:txBody>
          <a:bodyPr/>
          <a:lstStyle/>
          <a:p>
            <a:r>
              <a:rPr lang="en-GB" sz="4400" b="1" cap="none" dirty="0">
                <a:effectLst/>
                <a:latin typeface="+mj-lt"/>
              </a:rPr>
              <a:t>Operator Delegation</a:t>
            </a:r>
            <a:endParaRPr lang="en-GB" sz="4400" b="0" cap="none" dirty="0">
              <a:effectLst/>
              <a:latin typeface="+mj-lt"/>
            </a:endParaRPr>
          </a:p>
        </p:txBody>
      </p:sp>
      <p:graphicFrame>
        <p:nvGraphicFramePr>
          <p:cNvPr id="3" name="Table 2">
            <a:extLst>
              <a:ext uri="{FF2B5EF4-FFF2-40B4-BE49-F238E27FC236}">
                <a16:creationId xmlns:a16="http://schemas.microsoft.com/office/drawing/2014/main" id="{D2DCD378-A1AA-B236-EA97-9D7BF3DCFBCA}"/>
              </a:ext>
            </a:extLst>
          </p:cNvPr>
          <p:cNvGraphicFramePr>
            <a:graphicFrameLocks noGrp="1"/>
          </p:cNvGraphicFramePr>
          <p:nvPr>
            <p:extLst>
              <p:ext uri="{D42A27DB-BD31-4B8C-83A1-F6EECF244321}">
                <p14:modId xmlns:p14="http://schemas.microsoft.com/office/powerpoint/2010/main" val="893553358"/>
              </p:ext>
            </p:extLst>
          </p:nvPr>
        </p:nvGraphicFramePr>
        <p:xfrm>
          <a:off x="4558937" y="719665"/>
          <a:ext cx="7248279" cy="2924868"/>
        </p:xfrm>
        <a:graphic>
          <a:graphicData uri="http://schemas.openxmlformats.org/drawingml/2006/table">
            <a:tbl>
              <a:tblPr firstRow="1" bandRow="1">
                <a:tableStyleId>{5940675A-B579-460E-94D1-54222C63F5DA}</a:tableStyleId>
              </a:tblPr>
              <a:tblGrid>
                <a:gridCol w="1227909">
                  <a:extLst>
                    <a:ext uri="{9D8B030D-6E8A-4147-A177-3AD203B41FA5}">
                      <a16:colId xmlns:a16="http://schemas.microsoft.com/office/drawing/2014/main" val="3802073828"/>
                    </a:ext>
                  </a:extLst>
                </a:gridCol>
                <a:gridCol w="2037805">
                  <a:extLst>
                    <a:ext uri="{9D8B030D-6E8A-4147-A177-3AD203B41FA5}">
                      <a16:colId xmlns:a16="http://schemas.microsoft.com/office/drawing/2014/main" val="3792134434"/>
                    </a:ext>
                  </a:extLst>
                </a:gridCol>
                <a:gridCol w="3982565">
                  <a:extLst>
                    <a:ext uri="{9D8B030D-6E8A-4147-A177-3AD203B41FA5}">
                      <a16:colId xmlns:a16="http://schemas.microsoft.com/office/drawing/2014/main" val="3000032800"/>
                    </a:ext>
                  </a:extLst>
                </a:gridCol>
              </a:tblGrid>
              <a:tr h="525900">
                <a:tc>
                  <a:txBody>
                    <a:bodyPr/>
                    <a:lstStyle/>
                    <a:p>
                      <a:r>
                        <a:rPr lang="en-GB" b="1" dirty="0"/>
                        <a:t>Family</a:t>
                      </a:r>
                    </a:p>
                  </a:txBody>
                  <a:tcPr anchor="ctr">
                    <a:solidFill>
                      <a:schemeClr val="tx2">
                        <a:lumMod val="60000"/>
                        <a:lumOff val="40000"/>
                      </a:schemeClr>
                    </a:solidFill>
                  </a:tcPr>
                </a:tc>
                <a:tc>
                  <a:txBody>
                    <a:bodyPr/>
                    <a:lstStyle/>
                    <a:p>
                      <a:r>
                        <a:rPr lang="en-GB" b="1" dirty="0"/>
                        <a:t>Provide</a:t>
                      </a:r>
                    </a:p>
                  </a:txBody>
                  <a:tcPr anchor="ctr">
                    <a:solidFill>
                      <a:schemeClr val="tx2">
                        <a:lumMod val="60000"/>
                        <a:lumOff val="40000"/>
                      </a:schemeClr>
                    </a:solidFill>
                  </a:tcPr>
                </a:tc>
                <a:tc>
                  <a:txBody>
                    <a:bodyPr/>
                    <a:lstStyle/>
                    <a:p>
                      <a:r>
                        <a:rPr lang="en-GB" b="1" dirty="0"/>
                        <a:t>Derive</a:t>
                      </a:r>
                    </a:p>
                  </a:txBody>
                  <a:tcPr anchor="ctr">
                    <a:solidFill>
                      <a:schemeClr val="tx2">
                        <a:lumMod val="60000"/>
                        <a:lumOff val="40000"/>
                      </a:schemeClr>
                    </a:solidFill>
                  </a:tcPr>
                </a:tc>
                <a:extLst>
                  <a:ext uri="{0D108BD9-81ED-4DB2-BD59-A6C34878D82A}">
                    <a16:rowId xmlns:a16="http://schemas.microsoft.com/office/drawing/2014/main" val="3315831352"/>
                  </a:ext>
                </a:extLst>
              </a:tr>
              <a:tr h="599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effectLst/>
                          <a:latin typeface="+mn-lt"/>
                          <a:ea typeface="+mn-ea"/>
                          <a:cs typeface="+mn-cs"/>
                        </a:rPr>
                        <a:t>Boolean</a:t>
                      </a:r>
                      <a:endParaRPr lang="en-GB"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dirty="0">
                          <a:solidFill>
                            <a:schemeClr val="tx1"/>
                          </a:solidFill>
                          <a:effectLst/>
                          <a:latin typeface="Consolas" panose="020B0609020204030204" pitchFamily="49" charset="0"/>
                          <a:ea typeface="+mn-ea"/>
                          <a:cs typeface="+mn-cs"/>
                        </a:rPr>
                        <a:t>==, &lt;=&gt; </a:t>
                      </a:r>
                      <a:endParaRPr lang="en-GB" sz="1600" dirty="0">
                        <a:latin typeface="Consolas" panose="020B0609020204030204" pitchFamily="49"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dirty="0">
                          <a:solidFill>
                            <a:schemeClr val="tx1"/>
                          </a:solidFill>
                          <a:effectLst/>
                          <a:latin typeface="Consolas" panose="020B0609020204030204" pitchFamily="49" charset="0"/>
                          <a:ea typeface="+mn-ea"/>
                          <a:cs typeface="+mn-cs"/>
                        </a:rPr>
                        <a:t>!=, &lt;=, &gt;=   </a:t>
                      </a:r>
                      <a:endParaRPr lang="en-GB" sz="1600" dirty="0">
                        <a:latin typeface="Consolas" panose="020B0609020204030204" pitchFamily="49" charset="0"/>
                      </a:endParaRPr>
                    </a:p>
                  </a:txBody>
                  <a:tcPr anchor="ctr"/>
                </a:tc>
                <a:extLst>
                  <a:ext uri="{0D108BD9-81ED-4DB2-BD59-A6C34878D82A}">
                    <a16:rowId xmlns:a16="http://schemas.microsoft.com/office/drawing/2014/main" val="573963854"/>
                  </a:ext>
                </a:extLst>
              </a:tr>
              <a:tr h="599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effectLst/>
                          <a:latin typeface="+mn-lt"/>
                          <a:ea typeface="+mn-ea"/>
                          <a:cs typeface="+mn-cs"/>
                        </a:rPr>
                        <a:t>Sum</a:t>
                      </a:r>
                      <a:endParaRPr lang="en-GB"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dirty="0">
                          <a:solidFill>
                            <a:schemeClr val="tx1"/>
                          </a:solidFill>
                          <a:effectLst/>
                          <a:latin typeface="Consolas" panose="020B0609020204030204" pitchFamily="49" charset="0"/>
                          <a:ea typeface="+mn-ea"/>
                          <a:cs typeface="+mn-cs"/>
                        </a:rPr>
                        <a:t>+=, -=, Unary-</a:t>
                      </a:r>
                    </a:p>
                    <a:p>
                      <a:endParaRPr lang="en-GB" sz="1600" dirty="0">
                        <a:latin typeface="Consolas" panose="020B0609020204030204" pitchFamily="49"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dirty="0">
                          <a:solidFill>
                            <a:schemeClr val="tx1"/>
                          </a:solidFill>
                          <a:effectLst/>
                          <a:latin typeface="Consolas" panose="020B0609020204030204" pitchFamily="49" charset="0"/>
                          <a:ea typeface="+mn-ea"/>
                          <a:cs typeface="+mn-cs"/>
                        </a:rPr>
                        <a:t>+, -, ++, -- (pre and post-fix)</a:t>
                      </a:r>
                      <a:endParaRPr lang="en-GB" sz="1600" dirty="0">
                        <a:latin typeface="Consolas" panose="020B0609020204030204" pitchFamily="49" charset="0"/>
                      </a:endParaRPr>
                    </a:p>
                  </a:txBody>
                  <a:tcPr anchor="ctr"/>
                </a:tc>
                <a:extLst>
                  <a:ext uri="{0D108BD9-81ED-4DB2-BD59-A6C34878D82A}">
                    <a16:rowId xmlns:a16="http://schemas.microsoft.com/office/drawing/2014/main" val="696275868"/>
                  </a:ext>
                </a:extLst>
              </a:tr>
              <a:tr h="599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effectLst/>
                          <a:latin typeface="+mn-lt"/>
                          <a:ea typeface="+mn-ea"/>
                          <a:cs typeface="+mn-cs"/>
                        </a:rPr>
                        <a:t>Product</a:t>
                      </a:r>
                      <a:endParaRPr lang="en-GB"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dirty="0">
                          <a:solidFill>
                            <a:schemeClr val="tx1"/>
                          </a:solidFill>
                          <a:effectLst/>
                          <a:latin typeface="Consolas" panose="020B0609020204030204" pitchFamily="49" charset="0"/>
                          <a:ea typeface="+mn-ea"/>
                          <a:cs typeface="+mn-cs"/>
                        </a:rPr>
                        <a:t>*=, invert</a:t>
                      </a:r>
                      <a:endParaRPr lang="en-GB" sz="1600" dirty="0">
                        <a:latin typeface="Consolas" panose="020B0609020204030204" pitchFamily="49"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dirty="0">
                          <a:solidFill>
                            <a:schemeClr val="tx1"/>
                          </a:solidFill>
                          <a:effectLst/>
                          <a:latin typeface="Consolas" panose="020B0609020204030204" pitchFamily="49" charset="0"/>
                          <a:ea typeface="+mn-ea"/>
                          <a:cs typeface="+mn-cs"/>
                        </a:rPr>
                        <a:t>*, /, /=, %, %=</a:t>
                      </a:r>
                      <a:endParaRPr lang="en-GB" sz="1600" dirty="0">
                        <a:latin typeface="Consolas" panose="020B0609020204030204" pitchFamily="49" charset="0"/>
                      </a:endParaRPr>
                    </a:p>
                  </a:txBody>
                  <a:tcPr anchor="ctr"/>
                </a:tc>
                <a:extLst>
                  <a:ext uri="{0D108BD9-81ED-4DB2-BD59-A6C34878D82A}">
                    <a16:rowId xmlns:a16="http://schemas.microsoft.com/office/drawing/2014/main" val="1413857882"/>
                  </a:ext>
                </a:extLst>
              </a:tr>
              <a:tr h="599742">
                <a:tc>
                  <a:txBody>
                    <a:bodyPr/>
                    <a:lstStyle/>
                    <a:p>
                      <a:r>
                        <a:rPr lang="en-GB" b="1" dirty="0"/>
                        <a:t>Bitwise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a:solidFill>
                            <a:schemeClr val="tx1"/>
                          </a:solidFill>
                          <a:effectLst/>
                          <a:latin typeface="Consolas" panose="020B0609020204030204" pitchFamily="49" charset="0"/>
                          <a:ea typeface="+mn-ea"/>
                          <a:cs typeface="+mn-cs"/>
                        </a:rPr>
                        <a:t>|=, &amp;=, &gt;&gt;=, &lt;&lt;=</a:t>
                      </a:r>
                      <a:endParaRPr lang="en-GB" sz="1600" dirty="0">
                        <a:latin typeface="Consolas" panose="020B0609020204030204" pitchFamily="49"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kern="1200" dirty="0">
                          <a:solidFill>
                            <a:schemeClr val="tx1"/>
                          </a:solidFill>
                          <a:effectLst/>
                          <a:latin typeface="Consolas" panose="020B0609020204030204" pitchFamily="49" charset="0"/>
                          <a:ea typeface="+mn-ea"/>
                          <a:cs typeface="+mn-cs"/>
                        </a:rPr>
                        <a:t>|, &amp;, ^, &gt;&gt;, &lt;&lt;, ^=  </a:t>
                      </a:r>
                      <a:endParaRPr lang="en-GB" sz="1600" dirty="0">
                        <a:latin typeface="Consolas" panose="020B0609020204030204" pitchFamily="49" charset="0"/>
                      </a:endParaRPr>
                    </a:p>
                  </a:txBody>
                  <a:tcPr anchor="ctr"/>
                </a:tc>
                <a:extLst>
                  <a:ext uri="{0D108BD9-81ED-4DB2-BD59-A6C34878D82A}">
                    <a16:rowId xmlns:a16="http://schemas.microsoft.com/office/drawing/2014/main" val="493024315"/>
                  </a:ext>
                </a:extLst>
              </a:tr>
            </a:tbl>
          </a:graphicData>
        </a:graphic>
      </p:graphicFrame>
    </p:spTree>
    <p:extLst>
      <p:ext uri="{BB962C8B-B14F-4D97-AF65-F5344CB8AC3E}">
        <p14:creationId xmlns:p14="http://schemas.microsoft.com/office/powerpoint/2010/main" val="582175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9E8131-7C6F-0EF6-0D28-CB054067D578}"/>
              </a:ext>
            </a:extLst>
          </p:cNvPr>
          <p:cNvSpPr>
            <a:spLocks noGrp="1"/>
          </p:cNvSpPr>
          <p:nvPr>
            <p:ph type="body" sz="quarter" idx="10"/>
          </p:nvPr>
        </p:nvSpPr>
        <p:spPr/>
        <p:txBody>
          <a:bodyPr/>
          <a:lstStyle/>
          <a:p>
            <a:r>
              <a:rPr lang="en-GB" cap="none" dirty="0"/>
              <a:t>Postfix ++/--</a:t>
            </a:r>
          </a:p>
        </p:txBody>
      </p:sp>
      <p:sp>
        <p:nvSpPr>
          <p:cNvPr id="4" name="TextBox 3">
            <a:extLst>
              <a:ext uri="{FF2B5EF4-FFF2-40B4-BE49-F238E27FC236}">
                <a16:creationId xmlns:a16="http://schemas.microsoft.com/office/drawing/2014/main" id="{DB77D530-AD76-5E27-EFA7-33367FFA5B1A}"/>
              </a:ext>
            </a:extLst>
          </p:cNvPr>
          <p:cNvSpPr txBox="1"/>
          <p:nvPr/>
        </p:nvSpPr>
        <p:spPr>
          <a:xfrm>
            <a:off x="4425007" y="2008528"/>
            <a:ext cx="6887184" cy="2585323"/>
          </a:xfrm>
          <a:prstGeom prst="rect">
            <a:avLst/>
          </a:prstGeom>
          <a:noFill/>
        </p:spPr>
        <p:txBody>
          <a:bodyPr wrap="square">
            <a:spAutoFit/>
          </a:bodyPr>
          <a:lstStyle/>
          <a:p>
            <a:pPr marL="285750" indent="-285750">
              <a:buFont typeface="Arial" panose="020B0604020202020204" pitchFamily="34" charset="0"/>
              <a:buChar char="•"/>
            </a:pPr>
            <a:endParaRPr lang="en-US" b="1" dirty="0">
              <a:solidFill>
                <a:srgbClr val="000000"/>
              </a:solidFill>
              <a:effectLst/>
            </a:endParaRPr>
          </a:p>
          <a:p>
            <a:pPr marL="285750" indent="-285750">
              <a:buFont typeface="Arial" panose="020B0604020202020204" pitchFamily="34" charset="0"/>
              <a:buChar char="•"/>
            </a:pPr>
            <a:r>
              <a:rPr lang="en-US" dirty="0">
                <a:solidFill>
                  <a:srgbClr val="000000"/>
                </a:solidFill>
              </a:rPr>
              <a:t>Delegate post-fix to pre-fix (semantic expectation)</a:t>
            </a:r>
          </a:p>
          <a:p>
            <a:pPr marL="285750" indent="-285750">
              <a:buFont typeface="Arial" panose="020B0604020202020204" pitchFamily="34" charset="0"/>
              <a:buChar char="•"/>
            </a:pPr>
            <a:r>
              <a:rPr lang="en-US" dirty="0">
                <a:solidFill>
                  <a:srgbClr val="000000"/>
                </a:solidFill>
              </a:rPr>
              <a:t>Postfix returns const copy</a:t>
            </a:r>
          </a:p>
          <a:p>
            <a:endParaRPr lang="en-US" b="1" dirty="0">
              <a:solidFill>
                <a:srgbClr val="000000"/>
              </a:solidFill>
            </a:endParaRPr>
          </a:p>
          <a:p>
            <a:endParaRPr lang="en-GB" dirty="0">
              <a:solidFill>
                <a:srgbClr val="000000"/>
              </a:solidFill>
            </a:endParaRPr>
          </a:p>
          <a:p>
            <a:endParaRPr lang="en-GB" dirty="0">
              <a:solidFill>
                <a:srgbClr val="000000"/>
              </a:solidFill>
            </a:endParaRPr>
          </a:p>
          <a:p>
            <a:pPr marL="285750" indent="-285750">
              <a:buFont typeface="Arial" panose="020B0604020202020204" pitchFamily="34" charset="0"/>
              <a:buChar char="•"/>
            </a:pPr>
            <a:r>
              <a:rPr lang="en-US" dirty="0">
                <a:solidFill>
                  <a:srgbClr val="000000"/>
                </a:solidFill>
              </a:rPr>
              <a:t>Where would the second decrement go?</a:t>
            </a:r>
          </a:p>
          <a:p>
            <a:endParaRPr lang="en-GB" dirty="0">
              <a:solidFill>
                <a:srgbClr val="000000"/>
              </a:solidFill>
            </a:endParaRPr>
          </a:p>
          <a:p>
            <a:endParaRPr lang="en-US" b="0" dirty="0">
              <a:solidFill>
                <a:srgbClr val="000000"/>
              </a:solidFill>
              <a:effectLst/>
            </a:endParaRPr>
          </a:p>
        </p:txBody>
      </p:sp>
      <p:sp>
        <p:nvSpPr>
          <p:cNvPr id="5" name="TextBox 4">
            <a:extLst>
              <a:ext uri="{FF2B5EF4-FFF2-40B4-BE49-F238E27FC236}">
                <a16:creationId xmlns:a16="http://schemas.microsoft.com/office/drawing/2014/main" id="{7BB70CD4-5784-D251-4F44-45279E738E89}"/>
              </a:ext>
            </a:extLst>
          </p:cNvPr>
          <p:cNvSpPr txBox="1"/>
          <p:nvPr/>
        </p:nvSpPr>
        <p:spPr>
          <a:xfrm>
            <a:off x="4425007" y="512031"/>
            <a:ext cx="6887184" cy="1323439"/>
          </a:xfrm>
          <a:prstGeom prst="rect">
            <a:avLst/>
          </a:prstGeom>
          <a:solidFill>
            <a:srgbClr val="000000"/>
          </a:solidFill>
        </p:spPr>
        <p:txBody>
          <a:bodyPr wrap="square">
            <a:spAutoFit/>
          </a:bodyPr>
          <a:lstStyle/>
          <a:p>
            <a:r>
              <a:rPr lang="en-US" sz="1600" b="0" dirty="0">
                <a:solidFill>
                  <a:srgbClr val="4EC9B0"/>
                </a:solidFill>
                <a:effectLst/>
                <a:latin typeface="Consolas" panose="020B0609020204030204" pitchFamily="49" charset="0"/>
              </a:rPr>
              <a:t>Hopper</a:t>
            </a:r>
            <a:r>
              <a:rPr lang="en-US" sz="1600" b="0" dirty="0">
                <a:solidFill>
                  <a:srgbClr val="569CD6"/>
                </a:solidFill>
                <a:effectLst/>
                <a:latin typeface="Consolas" panose="020B0609020204030204" pitchFamily="49" charset="0"/>
              </a:rPr>
              <a:t>&amp;</a:t>
            </a:r>
            <a:r>
              <a:rPr lang="en-US" sz="1600" b="0" dirty="0">
                <a:solidFill>
                  <a:srgbClr val="FFFFFF"/>
                </a:solidFill>
                <a:effectLst/>
                <a:latin typeface="Consolas" panose="020B0609020204030204" pitchFamily="49" charset="0"/>
              </a:rPr>
              <a:t> </a:t>
            </a:r>
            <a:r>
              <a:rPr lang="en-US" sz="1600" b="0" dirty="0">
                <a:solidFill>
                  <a:srgbClr val="C586C0"/>
                </a:solidFill>
                <a:effectLst/>
                <a:latin typeface="Consolas" panose="020B0609020204030204" pitchFamily="49" charset="0"/>
              </a:rPr>
              <a:t>operator</a:t>
            </a:r>
            <a:r>
              <a:rPr lang="en-US" sz="1600" b="0" dirty="0">
                <a:solidFill>
                  <a:srgbClr val="FFFFFF"/>
                </a:solidFill>
                <a:effectLst/>
                <a:latin typeface="Consolas" panose="020B0609020204030204" pitchFamily="49" charset="0"/>
              </a:rPr>
              <a:t>-(</a:t>
            </a:r>
            <a:r>
              <a:rPr lang="en-US" sz="1600" b="0" dirty="0">
                <a:solidFill>
                  <a:srgbClr val="569CD6"/>
                </a:solidFill>
                <a:effectLst/>
                <a:latin typeface="Consolas" panose="020B0609020204030204" pitchFamily="49" charset="0"/>
              </a:rPr>
              <a:t>int</a:t>
            </a:r>
            <a:r>
              <a:rPr lang="en-US" sz="1600" b="0" dirty="0">
                <a:solidFill>
                  <a:srgbClr val="FFFFFF"/>
                </a:solidFill>
                <a:effectLst/>
                <a:latin typeface="Consolas" panose="020B0609020204030204" pitchFamily="49" charset="0"/>
              </a:rPr>
              <a:t> </a:t>
            </a:r>
            <a:r>
              <a:rPr lang="en-US" sz="1600" b="0" dirty="0">
                <a:solidFill>
                  <a:srgbClr val="9CDCFE"/>
                </a:solidFill>
                <a:effectLst/>
                <a:latin typeface="Consolas" panose="020B0609020204030204" pitchFamily="49" charset="0"/>
              </a:rPr>
              <a:t>amount</a:t>
            </a:r>
            <a:r>
              <a:rPr lang="en-US" sz="1600" b="0" dirty="0">
                <a:solidFill>
                  <a:srgbClr val="FFFFFF"/>
                </a:solidFill>
                <a:effectLst/>
                <a:latin typeface="Consolas" panose="020B0609020204030204" pitchFamily="49" charset="0"/>
              </a:rPr>
              <a:t>) { </a:t>
            </a:r>
            <a:r>
              <a:rPr lang="en-US" sz="1600" b="0" dirty="0">
                <a:solidFill>
                  <a:srgbClr val="569CD6"/>
                </a:solidFill>
                <a:effectLst/>
                <a:latin typeface="Consolas" panose="020B0609020204030204" pitchFamily="49" charset="0"/>
              </a:rPr>
              <a:t>auto</a:t>
            </a:r>
            <a:r>
              <a:rPr lang="en-US" sz="1600" b="0" dirty="0">
                <a:solidFill>
                  <a:srgbClr val="FFFFFF"/>
                </a:solidFill>
                <a:effectLst/>
                <a:latin typeface="Consolas" panose="020B0609020204030204" pitchFamily="49" charset="0"/>
              </a:rPr>
              <a:t> result </a:t>
            </a:r>
            <a:r>
              <a:rPr lang="en-US" sz="1600" b="0" dirty="0">
                <a:solidFill>
                  <a:srgbClr val="D4D4D4"/>
                </a:solidFill>
                <a:effectLst/>
                <a:latin typeface="Consolas" panose="020B0609020204030204" pitchFamily="49" charset="0"/>
              </a:rPr>
              <a:t>=</a:t>
            </a:r>
            <a:r>
              <a:rPr lang="en-US" sz="1600" b="0" dirty="0">
                <a:solidFill>
                  <a:srgbClr val="FFFFFF"/>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this</a:t>
            </a:r>
            <a:r>
              <a:rPr lang="en-US" sz="1600" b="0" dirty="0">
                <a:solidFill>
                  <a:srgbClr val="FFFFFF"/>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FFFFFF"/>
                </a:solidFill>
                <a:effectLst/>
                <a:latin typeface="Consolas" panose="020B0609020204030204" pitchFamily="49" charset="0"/>
              </a:rPr>
              <a:t> result </a:t>
            </a:r>
            <a:r>
              <a:rPr lang="en-US" sz="1600" b="0" dirty="0">
                <a:solidFill>
                  <a:srgbClr val="D4D4D4"/>
                </a:solidFill>
                <a:effectLst/>
                <a:latin typeface="Consolas" panose="020B0609020204030204" pitchFamily="49" charset="0"/>
              </a:rPr>
              <a:t>-=</a:t>
            </a:r>
            <a:r>
              <a:rPr lang="en-US" sz="1600" b="0" dirty="0">
                <a:solidFill>
                  <a:srgbClr val="FFFFFF"/>
                </a:solidFill>
                <a:effectLst/>
                <a:latin typeface="Consolas" panose="020B0609020204030204" pitchFamily="49" charset="0"/>
              </a:rPr>
              <a:t> amount; };</a:t>
            </a:r>
          </a:p>
          <a:p>
            <a:r>
              <a:rPr lang="en-US" sz="1600" b="0" dirty="0">
                <a:solidFill>
                  <a:srgbClr val="4EC9B0"/>
                </a:solidFill>
                <a:effectLst/>
                <a:latin typeface="Consolas" panose="020B0609020204030204" pitchFamily="49" charset="0"/>
              </a:rPr>
              <a:t>Hopper</a:t>
            </a:r>
            <a:r>
              <a:rPr lang="en-US" sz="1600" b="0" dirty="0">
                <a:solidFill>
                  <a:srgbClr val="569CD6"/>
                </a:solidFill>
                <a:effectLst/>
                <a:latin typeface="Consolas" panose="020B0609020204030204" pitchFamily="49" charset="0"/>
              </a:rPr>
              <a:t>&amp;</a:t>
            </a:r>
            <a:r>
              <a:rPr lang="en-US" sz="1600" b="0" dirty="0">
                <a:solidFill>
                  <a:srgbClr val="FFFFFF"/>
                </a:solidFill>
                <a:effectLst/>
                <a:latin typeface="Consolas" panose="020B0609020204030204" pitchFamily="49" charset="0"/>
              </a:rPr>
              <a:t> </a:t>
            </a:r>
            <a:r>
              <a:rPr lang="en-US" sz="1600" b="0" dirty="0">
                <a:solidFill>
                  <a:srgbClr val="C586C0"/>
                </a:solidFill>
                <a:effectLst/>
                <a:latin typeface="Consolas" panose="020B0609020204030204" pitchFamily="49" charset="0"/>
              </a:rPr>
              <a:t>operator</a:t>
            </a:r>
            <a:r>
              <a:rPr lang="en-US" sz="1600" b="0" dirty="0">
                <a:solidFill>
                  <a:srgbClr val="FFFFFF"/>
                </a:solidFill>
                <a:effectLst/>
                <a:latin typeface="Consolas" panose="020B0609020204030204" pitchFamily="49" charset="0"/>
              </a:rPr>
              <a:t>--() { </a:t>
            </a:r>
            <a:r>
              <a:rPr lang="en-US" sz="1600" b="0" dirty="0">
                <a:solidFill>
                  <a:srgbClr val="C586C0"/>
                </a:solidFill>
                <a:effectLst/>
                <a:latin typeface="Consolas" panose="020B0609020204030204" pitchFamily="49" charset="0"/>
              </a:rPr>
              <a:t>return</a:t>
            </a:r>
            <a:r>
              <a:rPr lang="en-US" sz="1600" b="0" dirty="0">
                <a:solidFill>
                  <a:srgbClr val="FFFFFF"/>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this</a:t>
            </a:r>
            <a:r>
              <a:rPr lang="en-US" sz="1600" b="0" dirty="0">
                <a:solidFill>
                  <a:srgbClr val="FFFFFF"/>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FFFFFF"/>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FFFFFF"/>
                </a:solidFill>
                <a:effectLst/>
                <a:latin typeface="Consolas" panose="020B0609020204030204" pitchFamily="49" charset="0"/>
              </a:rPr>
              <a:t>; }</a:t>
            </a:r>
          </a:p>
          <a:p>
            <a:r>
              <a:rPr lang="en-US" sz="1600" b="0" dirty="0">
                <a:solidFill>
                  <a:srgbClr val="569CD6"/>
                </a:solidFill>
                <a:effectLst/>
                <a:latin typeface="Consolas" panose="020B0609020204030204" pitchFamily="49" charset="0"/>
              </a:rPr>
              <a:t>const</a:t>
            </a:r>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Hopper</a:t>
            </a:r>
            <a:r>
              <a:rPr lang="en-US" sz="1600" b="0" dirty="0">
                <a:solidFill>
                  <a:srgbClr val="FFFFFF"/>
                </a:solidFill>
                <a:effectLst/>
                <a:latin typeface="Consolas" panose="020B0609020204030204" pitchFamily="49" charset="0"/>
              </a:rPr>
              <a:t> </a:t>
            </a:r>
            <a:r>
              <a:rPr lang="en-US" sz="1600" b="0" dirty="0">
                <a:solidFill>
                  <a:srgbClr val="C586C0"/>
                </a:solidFill>
                <a:effectLst/>
                <a:latin typeface="Consolas" panose="020B0609020204030204" pitchFamily="49" charset="0"/>
              </a:rPr>
              <a:t>operator</a:t>
            </a:r>
            <a:r>
              <a:rPr lang="en-US" sz="1600" b="0" dirty="0">
                <a:solidFill>
                  <a:srgbClr val="FFFFFF"/>
                </a:solidFill>
                <a:effectLst/>
                <a:latin typeface="Consolas" panose="020B0609020204030204" pitchFamily="49" charset="0"/>
              </a:rPr>
              <a:t>--(</a:t>
            </a:r>
            <a:r>
              <a:rPr lang="en-US" sz="1600" b="0" dirty="0">
                <a:solidFill>
                  <a:srgbClr val="569CD6"/>
                </a:solidFill>
                <a:effectLst/>
                <a:latin typeface="Consolas" panose="020B0609020204030204" pitchFamily="49" charset="0"/>
              </a:rPr>
              <a:t>int</a:t>
            </a:r>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const</a:t>
            </a:r>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auto</a:t>
            </a:r>
            <a:r>
              <a:rPr lang="en-US" sz="1600" b="0" dirty="0">
                <a:solidFill>
                  <a:srgbClr val="FFFFFF"/>
                </a:solidFill>
                <a:effectLst/>
                <a:latin typeface="Consolas" panose="020B0609020204030204" pitchFamily="49" charset="0"/>
              </a:rPr>
              <a:t> copy </a:t>
            </a:r>
            <a:r>
              <a:rPr lang="en-US" sz="1600" b="0" dirty="0">
                <a:solidFill>
                  <a:srgbClr val="D4D4D4"/>
                </a:solidFill>
                <a:effectLst/>
                <a:latin typeface="Consolas" panose="020B0609020204030204" pitchFamily="49" charset="0"/>
              </a:rPr>
              <a:t>=</a:t>
            </a:r>
            <a:r>
              <a:rPr lang="en-US" sz="1600" b="0" dirty="0">
                <a:solidFill>
                  <a:srgbClr val="FFFFFF"/>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this</a:t>
            </a:r>
            <a:r>
              <a:rPr lang="en-US" sz="1600" b="0" dirty="0">
                <a:solidFill>
                  <a:srgbClr val="FFFFFF"/>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FFFFFF"/>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569CD6"/>
                </a:solidFill>
                <a:effectLst/>
                <a:latin typeface="Consolas" panose="020B0609020204030204" pitchFamily="49" charset="0"/>
              </a:rPr>
              <a:t>this</a:t>
            </a:r>
            <a:r>
              <a:rPr lang="en-US" sz="1600" b="0" dirty="0">
                <a:solidFill>
                  <a:srgbClr val="FFFFFF"/>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return</a:t>
            </a:r>
            <a:r>
              <a:rPr lang="en-US" sz="1600" b="0" dirty="0">
                <a:solidFill>
                  <a:srgbClr val="FFFFFF"/>
                </a:solidFill>
                <a:effectLst/>
                <a:latin typeface="Consolas" panose="020B0609020204030204" pitchFamily="49" charset="0"/>
              </a:rPr>
              <a:t> copy; }</a:t>
            </a:r>
          </a:p>
        </p:txBody>
      </p:sp>
      <p:pic>
        <p:nvPicPr>
          <p:cNvPr id="6" name="Picture 5">
            <a:extLst>
              <a:ext uri="{FF2B5EF4-FFF2-40B4-BE49-F238E27FC236}">
                <a16:creationId xmlns:a16="http://schemas.microsoft.com/office/drawing/2014/main" id="{0C9B6AA8-ACF4-B9C5-59DB-B9F9FFD02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641" y="512031"/>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CBDE6B-F0A4-0D0A-075F-D101109579A5}"/>
              </a:ext>
            </a:extLst>
          </p:cNvPr>
          <p:cNvSpPr txBox="1"/>
          <p:nvPr/>
        </p:nvSpPr>
        <p:spPr>
          <a:xfrm>
            <a:off x="4425007" y="3172499"/>
            <a:ext cx="6887184" cy="338554"/>
          </a:xfrm>
          <a:prstGeom prst="rect">
            <a:avLst/>
          </a:prstGeom>
          <a:solidFill>
            <a:srgbClr val="000000"/>
          </a:solidFill>
        </p:spPr>
        <p:txBody>
          <a:bodyPr wrap="square">
            <a:spAutoFit/>
          </a:bodyPr>
          <a:lstStyle/>
          <a:p>
            <a:r>
              <a:rPr lang="en-GB" sz="1600" b="0" dirty="0">
                <a:solidFill>
                  <a:srgbClr val="569CD6"/>
                </a:solidFill>
                <a:effectLst/>
                <a:latin typeface="Consolas" panose="020B0609020204030204" pitchFamily="49" charset="0"/>
              </a:rPr>
              <a:t>auto</a:t>
            </a:r>
            <a:r>
              <a:rPr lang="en-GB" sz="1600" b="0" dirty="0">
                <a:solidFill>
                  <a:srgbClr val="FFFFFF"/>
                </a:solidFill>
                <a:effectLst/>
                <a:latin typeface="Consolas" panose="020B0609020204030204" pitchFamily="49" charset="0"/>
              </a:rPr>
              <a:t> bug </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 </a:t>
            </a:r>
            <a:r>
              <a:rPr lang="en-GB" sz="1600" b="0" dirty="0" err="1">
                <a:solidFill>
                  <a:srgbClr val="FFFFFF"/>
                </a:solidFill>
                <a:effectLst/>
                <a:latin typeface="Consolas" panose="020B0609020204030204" pitchFamily="49" charset="0"/>
              </a:rPr>
              <a:t>waterHopper</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C90CCE71-6039-A123-6E70-0AED7A4D9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641" y="3107184"/>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185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F48A34-EDC7-E962-6343-1C2126EF29F3}"/>
              </a:ext>
            </a:extLst>
          </p:cNvPr>
          <p:cNvSpPr>
            <a:spLocks noGrp="1"/>
          </p:cNvSpPr>
          <p:nvPr>
            <p:ph type="body" sz="quarter" idx="10"/>
          </p:nvPr>
        </p:nvSpPr>
        <p:spPr/>
        <p:txBody>
          <a:bodyPr/>
          <a:lstStyle/>
          <a:p>
            <a:r>
              <a:rPr lang="en-GB" cap="none" dirty="0"/>
              <a:t>Generic Sum Operators</a:t>
            </a:r>
          </a:p>
        </p:txBody>
      </p:sp>
      <p:sp>
        <p:nvSpPr>
          <p:cNvPr id="3" name="Text Placeholder 2">
            <a:extLst>
              <a:ext uri="{FF2B5EF4-FFF2-40B4-BE49-F238E27FC236}">
                <a16:creationId xmlns:a16="http://schemas.microsoft.com/office/drawing/2014/main" id="{A1664183-1E62-5C46-DAED-6F2E1CDBFE29}"/>
              </a:ext>
            </a:extLst>
          </p:cNvPr>
          <p:cNvSpPr>
            <a:spLocks noGrp="1"/>
          </p:cNvSpPr>
          <p:nvPr>
            <p:ph type="body" sz="quarter" idx="15"/>
          </p:nvPr>
        </p:nvSpPr>
        <p:spPr>
          <a:xfrm>
            <a:off x="4676504" y="4101982"/>
            <a:ext cx="6164534" cy="2609262"/>
          </a:xfrm>
        </p:spPr>
        <p:txBody>
          <a:bodyPr/>
          <a:lstStyle/>
          <a:p>
            <a:r>
              <a:rPr lang="en-GB" sz="1600" b="0" dirty="0">
                <a:solidFill>
                  <a:srgbClr val="000000"/>
                </a:solidFill>
                <a:effectLst/>
                <a:latin typeface="+mn-lt"/>
              </a:rPr>
              <a:t>likewise for the</a:t>
            </a:r>
            <a:r>
              <a:rPr lang="en-GB" sz="1600" b="1" dirty="0">
                <a:solidFill>
                  <a:srgbClr val="000000"/>
                </a:solidFill>
                <a:effectLst/>
                <a:latin typeface="Consolas" panose="020B0609020204030204" pitchFamily="49" charset="0"/>
              </a:rPr>
              <a:t> - </a:t>
            </a:r>
            <a:r>
              <a:rPr lang="en-GB" sz="1600" b="0" dirty="0">
                <a:solidFill>
                  <a:srgbClr val="000000"/>
                </a:solidFill>
                <a:effectLst/>
                <a:latin typeface="+mn-lt"/>
              </a:rPr>
              <a:t>operators</a:t>
            </a:r>
            <a:endParaRPr lang="en-GB" dirty="0">
              <a:solidFill>
                <a:srgbClr val="000000"/>
              </a:solidFill>
              <a:latin typeface="+mn-lt"/>
            </a:endParaRPr>
          </a:p>
        </p:txBody>
      </p:sp>
      <p:sp>
        <p:nvSpPr>
          <p:cNvPr id="4" name="TextBox 3">
            <a:extLst>
              <a:ext uri="{FF2B5EF4-FFF2-40B4-BE49-F238E27FC236}">
                <a16:creationId xmlns:a16="http://schemas.microsoft.com/office/drawing/2014/main" id="{3EE3384D-FF01-1815-811F-10155F9A4E05}"/>
              </a:ext>
            </a:extLst>
          </p:cNvPr>
          <p:cNvSpPr txBox="1"/>
          <p:nvPr/>
        </p:nvSpPr>
        <p:spPr>
          <a:xfrm>
            <a:off x="4676503" y="296334"/>
            <a:ext cx="6962503" cy="3539430"/>
          </a:xfrm>
          <a:prstGeom prst="rect">
            <a:avLst/>
          </a:prstGeom>
          <a:solidFill>
            <a:srgbClr val="000000"/>
          </a:solidFill>
        </p:spPr>
        <p:txBody>
          <a:bodyPr wrap="square">
            <a:spAutoFit/>
          </a:bodyPr>
          <a:lstStyle/>
          <a:p>
            <a:r>
              <a:rPr lang="en-GB" sz="1400" b="0" dirty="0">
                <a:solidFill>
                  <a:srgbClr val="569CD6"/>
                </a:solidFill>
                <a:effectLst/>
                <a:latin typeface="Consolas" panose="020B0609020204030204" pitchFamily="49" charset="0"/>
              </a:rPr>
              <a:t>namespace</a:t>
            </a:r>
            <a:r>
              <a:rPr lang="en-GB" sz="1400" b="0" dirty="0">
                <a:solidFill>
                  <a:srgbClr val="FFFFFF"/>
                </a:solidFill>
                <a:effectLst/>
                <a:latin typeface="Consolas" panose="020B0609020204030204" pitchFamily="49" charset="0"/>
              </a:rPr>
              <a:t> </a:t>
            </a:r>
            <a:r>
              <a:rPr lang="en-GB" sz="1400" b="0" dirty="0" err="1">
                <a:solidFill>
                  <a:srgbClr val="4EC9B0"/>
                </a:solidFill>
                <a:effectLst/>
                <a:latin typeface="Consolas" panose="020B0609020204030204" pitchFamily="49" charset="0"/>
              </a:rPr>
              <a:t>sum_Operators</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template</a:t>
            </a:r>
            <a:r>
              <a:rPr lang="en-GB" sz="1400" b="0" dirty="0">
                <a:solidFill>
                  <a:srgbClr val="FFFFFF"/>
                </a:solidFill>
                <a:effectLst/>
                <a:latin typeface="Consolas" panose="020B0609020204030204" pitchFamily="49" charset="0"/>
              </a:rPr>
              <a:t>&lt;</a:t>
            </a:r>
            <a:r>
              <a:rPr lang="en-GB" sz="1400" b="0" dirty="0" err="1">
                <a:solidFill>
                  <a:srgbClr val="569CD6"/>
                </a:solidFill>
                <a:effectLst/>
                <a:latin typeface="Consolas" panose="020B0609020204030204" pitchFamily="49" charset="0"/>
              </a:rPr>
              <a:t>typename</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T</a:t>
            </a:r>
            <a:r>
              <a:rPr lang="en-GB" sz="1400" b="0" dirty="0">
                <a:solidFill>
                  <a:srgbClr val="FFFFFF"/>
                </a:solidFill>
                <a:effectLst/>
                <a:latin typeface="Consolas" panose="020B0609020204030204" pitchFamily="49" charset="0"/>
              </a:rPr>
              <a:t>&gt;</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T</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T</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lhs</a:t>
            </a:r>
            <a:r>
              <a:rPr lang="en-GB" sz="1400" b="0" dirty="0">
                <a:solidFill>
                  <a:srgbClr val="FFFFFF"/>
                </a:solidFill>
                <a:effectLst/>
                <a:latin typeface="Consolas" panose="020B0609020204030204" pitchFamily="49" charset="0"/>
              </a:rPr>
              <a:t>, </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T</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 {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lhs</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 }</a:t>
            </a:r>
          </a:p>
          <a:p>
            <a:br>
              <a:rPr lang="en-GB" sz="1400" b="0" dirty="0">
                <a:solidFill>
                  <a:srgbClr val="FFFFFF"/>
                </a:solidFill>
                <a:effectLst/>
                <a:latin typeface="Consolas" panose="020B0609020204030204" pitchFamily="49" charset="0"/>
              </a:rPr>
            </a:b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template</a:t>
            </a:r>
            <a:r>
              <a:rPr lang="en-GB" sz="1400" b="0" dirty="0">
                <a:solidFill>
                  <a:srgbClr val="FFFFFF"/>
                </a:solidFill>
                <a:effectLst/>
                <a:latin typeface="Consolas" panose="020B0609020204030204" pitchFamily="49" charset="0"/>
              </a:rPr>
              <a:t>&lt;</a:t>
            </a:r>
            <a:r>
              <a:rPr lang="en-GB" sz="1400" b="0" dirty="0" err="1">
                <a:solidFill>
                  <a:srgbClr val="569CD6"/>
                </a:solidFill>
                <a:effectLst/>
                <a:latin typeface="Consolas" panose="020B0609020204030204" pitchFamily="49" charset="0"/>
              </a:rPr>
              <a:t>typename</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T</a:t>
            </a:r>
            <a:r>
              <a:rPr lang="en-GB" sz="1400" b="0" dirty="0">
                <a:solidFill>
                  <a:srgbClr val="FFFFFF"/>
                </a:solidFill>
                <a:effectLst/>
                <a:latin typeface="Consolas" panose="020B0609020204030204" pitchFamily="49" charset="0"/>
              </a:rPr>
              <a:t>&gt;</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T</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T</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lhs</a:t>
            </a:r>
            <a:r>
              <a:rPr lang="en-GB" sz="1400" b="0" dirty="0">
                <a:solidFill>
                  <a:srgbClr val="FFFFFF"/>
                </a:solidFill>
                <a:effectLst/>
                <a:latin typeface="Consolas" panose="020B0609020204030204" pitchFamily="49" charset="0"/>
              </a:rPr>
              <a:t>) {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lhs</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a:solidFill>
                  <a:srgbClr val="B5CEA8"/>
                </a:solidFill>
                <a:effectLst/>
                <a:latin typeface="Consolas" panose="020B0609020204030204" pitchFamily="49" charset="0"/>
              </a:rPr>
              <a:t>1</a:t>
            </a:r>
            <a:r>
              <a:rPr lang="en-GB" sz="1400" b="0" dirty="0">
                <a:solidFill>
                  <a:srgbClr val="FFFFFF"/>
                </a:solidFill>
                <a:effectLst/>
                <a:latin typeface="Consolas" panose="020B0609020204030204" pitchFamily="49" charset="0"/>
              </a:rPr>
              <a:t>; }</a:t>
            </a:r>
          </a:p>
          <a:p>
            <a:br>
              <a:rPr lang="en-GB" sz="1400" b="0" dirty="0">
                <a:solidFill>
                  <a:srgbClr val="FFFFFF"/>
                </a:solidFill>
                <a:effectLst/>
                <a:latin typeface="Consolas" panose="020B0609020204030204" pitchFamily="49" charset="0"/>
              </a:rPr>
            </a:b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template</a:t>
            </a:r>
            <a:r>
              <a:rPr lang="en-GB" sz="1400" b="0" dirty="0">
                <a:solidFill>
                  <a:srgbClr val="FFFFFF"/>
                </a:solidFill>
                <a:effectLst/>
                <a:latin typeface="Consolas" panose="020B0609020204030204" pitchFamily="49" charset="0"/>
              </a:rPr>
              <a:t>&lt;</a:t>
            </a:r>
            <a:r>
              <a:rPr lang="en-GB" sz="1400" b="0" dirty="0" err="1">
                <a:solidFill>
                  <a:srgbClr val="569CD6"/>
                </a:solidFill>
                <a:effectLst/>
                <a:latin typeface="Consolas" panose="020B0609020204030204" pitchFamily="49" charset="0"/>
              </a:rPr>
              <a:t>typename</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T</a:t>
            </a:r>
            <a:r>
              <a:rPr lang="en-GB" sz="1400" b="0" dirty="0">
                <a:solidFill>
                  <a:srgbClr val="FFFFFF"/>
                </a:solidFill>
                <a:effectLst/>
                <a:latin typeface="Consolas" panose="020B0609020204030204" pitchFamily="49" charset="0"/>
              </a:rPr>
              <a:t>&gt;</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T</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T</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lhs</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 </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T copy{ </a:t>
            </a:r>
            <a:r>
              <a:rPr lang="en-GB" sz="1400" b="0" dirty="0" err="1">
                <a:solidFill>
                  <a:srgbClr val="FFFFFF"/>
                </a:solidFill>
                <a:effectLst/>
                <a:latin typeface="Consolas" panose="020B0609020204030204" pitchFamily="49" charset="0"/>
              </a:rPr>
              <a:t>lhs</a:t>
            </a:r>
            <a:r>
              <a:rPr lang="en-GB" sz="1400" b="0" dirty="0">
                <a:solidFill>
                  <a:srgbClr val="FFFFFF"/>
                </a:solidFill>
                <a:effectLst/>
                <a:latin typeface="Consolas" panose="020B0609020204030204" pitchFamily="49" charset="0"/>
              </a:rPr>
              <a:t> }; </a:t>
            </a:r>
            <a:r>
              <a:rPr lang="en-GB" sz="1400" b="0" dirty="0">
                <a:solidFill>
                  <a:srgbClr val="D4D4D4"/>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lhs</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copy; }</a:t>
            </a:r>
          </a:p>
          <a:p>
            <a:br>
              <a:rPr lang="en-GB" sz="1400" b="0" dirty="0">
                <a:solidFill>
                  <a:srgbClr val="FFFFFF"/>
                </a:solidFill>
                <a:effectLst/>
                <a:latin typeface="Consolas" panose="020B0609020204030204" pitchFamily="49" charset="0"/>
              </a:rPr>
            </a:b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template</a:t>
            </a:r>
            <a:r>
              <a:rPr lang="en-GB" sz="1400" b="0" dirty="0">
                <a:solidFill>
                  <a:srgbClr val="FFFFFF"/>
                </a:solidFill>
                <a:effectLst/>
                <a:latin typeface="Consolas" panose="020B0609020204030204" pitchFamily="49" charset="0"/>
              </a:rPr>
              <a:t>&lt;</a:t>
            </a:r>
            <a:r>
              <a:rPr lang="en-GB" sz="1400" b="0" dirty="0" err="1">
                <a:solidFill>
                  <a:srgbClr val="569CD6"/>
                </a:solidFill>
                <a:effectLst/>
                <a:latin typeface="Consolas" panose="020B0609020204030204" pitchFamily="49" charset="0"/>
              </a:rPr>
              <a:t>typename</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T</a:t>
            </a:r>
            <a:r>
              <a:rPr lang="en-GB" sz="1400" b="0" dirty="0">
                <a:solidFill>
                  <a:srgbClr val="FFFFFF"/>
                </a:solidFill>
                <a:effectLst/>
                <a:latin typeface="Consolas" panose="020B0609020204030204" pitchFamily="49" charset="0"/>
              </a:rPr>
              <a:t>, </a:t>
            </a:r>
            <a:r>
              <a:rPr lang="en-GB" sz="1400" b="0" dirty="0" err="1">
                <a:solidFill>
                  <a:srgbClr val="569CD6"/>
                </a:solidFill>
                <a:effectLst/>
                <a:latin typeface="Consolas" panose="020B0609020204030204" pitchFamily="49" charset="0"/>
              </a:rPr>
              <a:t>typename</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N</a:t>
            </a:r>
            <a:r>
              <a:rPr lang="en-GB" sz="1400" b="0" dirty="0">
                <a:solidFill>
                  <a:srgbClr val="FFFFFF"/>
                </a:solidFill>
                <a:effectLst/>
                <a:latin typeface="Consolas" panose="020B0609020204030204" pitchFamily="49" charset="0"/>
              </a:rPr>
              <a:t>&gt;</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T</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T</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lhs</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N</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 {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lhs</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 }</a:t>
            </a:r>
          </a:p>
          <a:p>
            <a:br>
              <a:rPr lang="en-GB" sz="1400" b="0" dirty="0">
                <a:solidFill>
                  <a:srgbClr val="FFFFFF"/>
                </a:solidFill>
                <a:effectLst/>
                <a:latin typeface="Consolas" panose="020B0609020204030204" pitchFamily="49" charset="0"/>
              </a:rPr>
            </a:br>
            <a:r>
              <a:rPr lang="en-GB" sz="1400" b="0" dirty="0">
                <a:solidFill>
                  <a:srgbClr val="FFFFFF"/>
                </a:solidFill>
                <a:effectLst/>
                <a:latin typeface="Consolas" panose="020B0609020204030204" pitchFamily="49" charset="0"/>
              </a:rPr>
              <a:t>    </a:t>
            </a:r>
            <a:r>
              <a:rPr lang="en-GB" sz="1400" b="0" dirty="0">
                <a:solidFill>
                  <a:srgbClr val="FFC000"/>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786730B-FEB9-E526-8E77-3E171616F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5513" y="435871"/>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407427"/>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14717</TotalTime>
  <Words>1705</Words>
  <Application>Microsoft Office PowerPoint</Application>
  <PresentationFormat>Widescreen</PresentationFormat>
  <Paragraphs>244</Paragraphs>
  <Slides>19</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Calibri</vt:lpstr>
      <vt:lpstr>Consolas</vt:lpstr>
      <vt:lpstr>Courier New</vt:lpstr>
      <vt:lpstr>Krana Fat B</vt:lpstr>
      <vt:lpstr>Montserrat</vt:lpstr>
      <vt:lpstr>Montserrat Black</vt:lpstr>
      <vt:lpstr>Segoe UI</vt:lpstr>
      <vt:lpstr>Wingdings</vt:lpstr>
      <vt:lpstr>Office Theme</vt:lpstr>
      <vt:lpstr>Advanced C++ Internals: Chapter 12:  C++ Template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Internals Lab #17</vt:lpstr>
      <vt:lpstr>C++ Internals Lab #18</vt:lpstr>
      <vt:lpstr>PowerPoint Presentation</vt:lpstr>
      <vt:lpstr>Any questions?</vt:lpstr>
      <vt:lpstr>Appendices</vt:lpstr>
      <vt:lpstr>PowerPoint Presentation</vt:lpstr>
      <vt:lpstr>Review of Chapter’s Learning Outcomes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Mark Fishpool</cp:lastModifiedBy>
  <cp:revision>1164</cp:revision>
  <cp:lastPrinted>2019-07-11T13:24:49Z</cp:lastPrinted>
  <dcterms:created xsi:type="dcterms:W3CDTF">2019-07-10T13:11:53Z</dcterms:created>
  <dcterms:modified xsi:type="dcterms:W3CDTF">2024-10-08T12:59:35Z</dcterms:modified>
  <cp:category/>
</cp:coreProperties>
</file>